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ags/tag1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9"/>
  </p:notesMasterIdLst>
  <p:handoutMasterIdLst>
    <p:handoutMasterId r:id="rId150"/>
  </p:handoutMasterIdLst>
  <p:sldIdLst>
    <p:sldId id="256" r:id="rId2"/>
    <p:sldId id="599" r:id="rId3"/>
    <p:sldId id="600" r:id="rId4"/>
    <p:sldId id="730" r:id="rId5"/>
    <p:sldId id="601" r:id="rId6"/>
    <p:sldId id="602" r:id="rId7"/>
    <p:sldId id="604" r:id="rId8"/>
    <p:sldId id="605" r:id="rId9"/>
    <p:sldId id="606" r:id="rId10"/>
    <p:sldId id="607" r:id="rId11"/>
    <p:sldId id="726" r:id="rId12"/>
    <p:sldId id="727" r:id="rId13"/>
    <p:sldId id="728" r:id="rId14"/>
    <p:sldId id="729" r:id="rId15"/>
    <p:sldId id="608" r:id="rId16"/>
    <p:sldId id="609" r:id="rId17"/>
    <p:sldId id="610" r:id="rId18"/>
    <p:sldId id="611" r:id="rId19"/>
    <p:sldId id="759" r:id="rId20"/>
    <p:sldId id="615" r:id="rId21"/>
    <p:sldId id="761" r:id="rId22"/>
    <p:sldId id="762" r:id="rId23"/>
    <p:sldId id="760" r:id="rId24"/>
    <p:sldId id="616" r:id="rId25"/>
    <p:sldId id="617" r:id="rId26"/>
    <p:sldId id="618" r:id="rId27"/>
    <p:sldId id="619" r:id="rId28"/>
    <p:sldId id="620" r:id="rId29"/>
    <p:sldId id="621" r:id="rId30"/>
    <p:sldId id="622" r:id="rId31"/>
    <p:sldId id="723" r:id="rId32"/>
    <p:sldId id="623" r:id="rId33"/>
    <p:sldId id="627" r:id="rId34"/>
    <p:sldId id="628" r:id="rId35"/>
    <p:sldId id="629" r:id="rId36"/>
    <p:sldId id="731" r:id="rId37"/>
    <p:sldId id="630" r:id="rId38"/>
    <p:sldId id="631" r:id="rId39"/>
    <p:sldId id="632" r:id="rId40"/>
    <p:sldId id="633" r:id="rId41"/>
    <p:sldId id="634" r:id="rId42"/>
    <p:sldId id="635" r:id="rId43"/>
    <p:sldId id="636" r:id="rId44"/>
    <p:sldId id="640" r:id="rId45"/>
    <p:sldId id="684" r:id="rId46"/>
    <p:sldId id="642" r:id="rId47"/>
    <p:sldId id="643" r:id="rId48"/>
    <p:sldId id="644" r:id="rId49"/>
    <p:sldId id="645" r:id="rId50"/>
    <p:sldId id="732" r:id="rId51"/>
    <p:sldId id="733" r:id="rId52"/>
    <p:sldId id="734" r:id="rId53"/>
    <p:sldId id="735" r:id="rId54"/>
    <p:sldId id="736" r:id="rId55"/>
    <p:sldId id="646" r:id="rId56"/>
    <p:sldId id="647" r:id="rId57"/>
    <p:sldId id="648" r:id="rId58"/>
    <p:sldId id="649" r:id="rId59"/>
    <p:sldId id="650" r:id="rId60"/>
    <p:sldId id="651" r:id="rId61"/>
    <p:sldId id="737" r:id="rId62"/>
    <p:sldId id="685" r:id="rId63"/>
    <p:sldId id="687" r:id="rId64"/>
    <p:sldId id="738" r:id="rId65"/>
    <p:sldId id="652" r:id="rId66"/>
    <p:sldId id="653" r:id="rId67"/>
    <p:sldId id="739" r:id="rId68"/>
    <p:sldId id="740" r:id="rId69"/>
    <p:sldId id="741" r:id="rId70"/>
    <p:sldId id="743" r:id="rId71"/>
    <p:sldId id="744" r:id="rId72"/>
    <p:sldId id="745" r:id="rId73"/>
    <p:sldId id="746" r:id="rId74"/>
    <p:sldId id="742" r:id="rId75"/>
    <p:sldId id="654" r:id="rId76"/>
    <p:sldId id="655" r:id="rId77"/>
    <p:sldId id="656" r:id="rId78"/>
    <p:sldId id="657" r:id="rId79"/>
    <p:sldId id="658" r:id="rId80"/>
    <p:sldId id="659" r:id="rId81"/>
    <p:sldId id="747" r:id="rId82"/>
    <p:sldId id="748" r:id="rId83"/>
    <p:sldId id="749" r:id="rId84"/>
    <p:sldId id="661" r:id="rId85"/>
    <p:sldId id="662" r:id="rId86"/>
    <p:sldId id="663" r:id="rId87"/>
    <p:sldId id="664" r:id="rId88"/>
    <p:sldId id="665" r:id="rId89"/>
    <p:sldId id="688" r:id="rId90"/>
    <p:sldId id="666" r:id="rId91"/>
    <p:sldId id="750" r:id="rId92"/>
    <p:sldId id="754" r:id="rId93"/>
    <p:sldId id="751" r:id="rId94"/>
    <p:sldId id="752" r:id="rId95"/>
    <p:sldId id="753" r:id="rId96"/>
    <p:sldId id="755" r:id="rId97"/>
    <p:sldId id="756" r:id="rId98"/>
    <p:sldId id="757" r:id="rId99"/>
    <p:sldId id="758" r:id="rId100"/>
    <p:sldId id="667" r:id="rId101"/>
    <p:sldId id="668" r:id="rId102"/>
    <p:sldId id="669" r:id="rId103"/>
    <p:sldId id="670" r:id="rId104"/>
    <p:sldId id="671" r:id="rId105"/>
    <p:sldId id="672" r:id="rId106"/>
    <p:sldId id="673" r:id="rId107"/>
    <p:sldId id="674" r:id="rId108"/>
    <p:sldId id="691" r:id="rId109"/>
    <p:sldId id="690" r:id="rId110"/>
    <p:sldId id="675" r:id="rId111"/>
    <p:sldId id="676" r:id="rId112"/>
    <p:sldId id="677" r:id="rId113"/>
    <p:sldId id="678" r:id="rId114"/>
    <p:sldId id="679" r:id="rId115"/>
    <p:sldId id="692" r:id="rId116"/>
    <p:sldId id="680" r:id="rId117"/>
    <p:sldId id="681" r:id="rId118"/>
    <p:sldId id="682" r:id="rId119"/>
    <p:sldId id="693" r:id="rId120"/>
    <p:sldId id="695" r:id="rId121"/>
    <p:sldId id="694" r:id="rId122"/>
    <p:sldId id="704" r:id="rId123"/>
    <p:sldId id="702" r:id="rId124"/>
    <p:sldId id="703" r:id="rId125"/>
    <p:sldId id="707" r:id="rId126"/>
    <p:sldId id="708" r:id="rId127"/>
    <p:sldId id="709" r:id="rId128"/>
    <p:sldId id="710" r:id="rId129"/>
    <p:sldId id="705" r:id="rId130"/>
    <p:sldId id="700" r:id="rId131"/>
    <p:sldId id="706" r:id="rId132"/>
    <p:sldId id="701" r:id="rId133"/>
    <p:sldId id="696" r:id="rId134"/>
    <p:sldId id="697" r:id="rId135"/>
    <p:sldId id="698" r:id="rId136"/>
    <p:sldId id="699" r:id="rId137"/>
    <p:sldId id="711" r:id="rId138"/>
    <p:sldId id="712" r:id="rId139"/>
    <p:sldId id="713" r:id="rId140"/>
    <p:sldId id="714" r:id="rId141"/>
    <p:sldId id="715" r:id="rId142"/>
    <p:sldId id="716" r:id="rId143"/>
    <p:sldId id="717" r:id="rId144"/>
    <p:sldId id="718" r:id="rId145"/>
    <p:sldId id="719" r:id="rId146"/>
    <p:sldId id="720" r:id="rId147"/>
    <p:sldId id="721" r:id="rId14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47D562"/>
    <a:srgbClr val="2D60C7"/>
    <a:srgbClr val="0033CC"/>
    <a:srgbClr val="5CBDD0"/>
    <a:srgbClr val="53FFA1"/>
    <a:srgbClr val="84B5E5"/>
    <a:srgbClr val="4571FF"/>
    <a:srgbClr val="F6D7B8"/>
    <a:srgbClr val="EDB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8" autoAdjust="0"/>
    <p:restoredTop sz="89889" autoAdjust="0"/>
  </p:normalViewPr>
  <p:slideViewPr>
    <p:cSldViewPr snapToGrid="0">
      <p:cViewPr varScale="1">
        <p:scale>
          <a:sx n="79" d="100"/>
          <a:sy n="79" d="100"/>
        </p:scale>
        <p:origin x="170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66F6-2A56-4AD8-8D5E-99E5D0942D6E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09FC5-A84D-4E9D-9CA7-AE31317BD2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0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33C742-EEDE-42F8-BBF4-DE6B17AF0E19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CCE01B-9CC7-41BF-A9F0-49896738A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2120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418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247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605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Computational cost :</a:t>
            </a:r>
          </a:p>
          <a:p>
            <a:r>
              <a:rPr lang="zh-CN" altLang="en-US" dirty="0" smtClean="0"/>
              <a:t>太多</a:t>
            </a:r>
            <a:r>
              <a:rPr lang="en-US" altLang="zh-CN" dirty="0" smtClean="0"/>
              <a:t>patch</a:t>
            </a:r>
            <a:r>
              <a:rPr lang="zh-CN" altLang="en-US" dirty="0" smtClean="0"/>
              <a:t>，卷积网络一个个处理，如果</a:t>
            </a:r>
            <a:r>
              <a:rPr lang="en-US" altLang="zh-CN" dirty="0" smtClean="0"/>
              <a:t>stride</a:t>
            </a:r>
            <a:r>
              <a:rPr lang="zh-CN" altLang="en-US" dirty="0" smtClean="0"/>
              <a:t>太大，可能丢失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，卷积神经网络兴起前一般用线性分类器进行分类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60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936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3555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第二行，一个的感受野是</a:t>
            </a:r>
            <a:r>
              <a:rPr lang="en-US" altLang="zh-CN" dirty="0" smtClean="0"/>
              <a:t>14*14</a:t>
            </a:r>
            <a:r>
              <a:rPr lang="zh-CN" altLang="en-US" dirty="0" smtClean="0"/>
              <a:t>，相当于左上角</a:t>
            </a:r>
            <a:r>
              <a:rPr lang="zh-CN" altLang="en-US" dirty="0" smtClean="0"/>
              <a:t>蓝色部分</a:t>
            </a:r>
            <a:r>
              <a:rPr lang="zh-CN" altLang="en-US" dirty="0" smtClean="0"/>
              <a:t>代表代表输入的左上角，右上角黄色代表输入的右上角。即可以并行得到每个滑动窗口的置信度。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9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1038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501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9176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570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9243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7682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0437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659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8187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4021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43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7060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23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74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6126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501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4949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2824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9579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944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5276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4277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15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首先将所有分割区域的外框加到候选区域列表中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基于相似度（颜色、纹理、尺寸和空间交叠）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合并一些区域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将合并后的分割区域作为一个整体，跳到步骤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66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621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774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01993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选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个候选框，每类一个</a:t>
            </a:r>
            <a:r>
              <a:rPr lang="en-US" altLang="zh-CN" dirty="0" smtClean="0"/>
              <a:t>SVM</a:t>
            </a:r>
            <a:r>
              <a:rPr lang="zh-CN" altLang="en-US" dirty="0" smtClean="0"/>
              <a:t>二分类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458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64608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采用在 </a:t>
            </a:r>
            <a:r>
              <a:rPr lang="en-US" dirty="0" smtClean="0"/>
              <a:t>ImageNet </a:t>
            </a:r>
            <a:r>
              <a:rPr lang="zh-CN" altLang="en-US" dirty="0" smtClean="0"/>
              <a:t>上已经训练好的模型，然后在 </a:t>
            </a:r>
            <a:r>
              <a:rPr lang="en-US" dirty="0" smtClean="0"/>
              <a:t>PASCAL VOC </a:t>
            </a:r>
            <a:r>
              <a:rPr lang="zh-CN" altLang="en-US" dirty="0" smtClean="0"/>
              <a:t>数据</a:t>
            </a:r>
          </a:p>
          <a:p>
            <a:r>
              <a:rPr lang="zh-CN" altLang="en-US" dirty="0" smtClean="0"/>
              <a:t>集上进行 </a:t>
            </a:r>
            <a:r>
              <a:rPr lang="en-US" dirty="0" smtClean="0"/>
              <a:t>fine-tune。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292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55377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11891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2978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1938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3007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6686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Shape 107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60583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24242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5551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431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25733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6285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374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932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198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311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32612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87062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Shape 119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76391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7491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13662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4297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330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68437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Shape 133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35728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09662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第一次提出用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去解决</a:t>
            </a:r>
            <a:r>
              <a:rPr lang="en-US" altLang="zh-CN" dirty="0" smtClean="0"/>
              <a:t>region proposal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069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14655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Shape 13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1473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3349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base_anchor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，大小为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16*16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因为特征图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(60*40)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上的一个点，可以对应到原图（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1000*600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）上一个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16*16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大小的区域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631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874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Shape 137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4464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Shape 138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187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Shape 139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58395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Shape 140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61292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2007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Shape 14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949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244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4849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57802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026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34E47A-2AAD-41F3-B470-05241A95B3F8}" type="slidenum">
              <a:rPr lang="zh-CN" altLang="en-US">
                <a:latin typeface="等线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133</a:t>
            </a:fld>
            <a:endParaRPr lang="zh-CN" altLang="en-US">
              <a:latin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0527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30F1AB-795F-49B6-AB8A-CBF53BDCC1FE}" type="slidenum">
              <a:rPr lang="zh-CN" altLang="en-US">
                <a:latin typeface="等线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134</a:t>
            </a:fld>
            <a:endParaRPr lang="zh-CN" altLang="en-US">
              <a:latin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5135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C57046-4E8D-44DB-BDB3-448B09005E0E}" type="slidenum">
              <a:rPr lang="zh-CN" altLang="en-US">
                <a:latin typeface="等线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135</a:t>
            </a:fld>
            <a:endParaRPr lang="zh-CN" altLang="en-US">
              <a:latin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0982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9BA79F-3A3F-4178-8DF3-B2B131D0835E}" type="slidenum">
              <a:rPr lang="zh-CN" altLang="en-US">
                <a:latin typeface="等线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136</a:t>
            </a:fld>
            <a:endParaRPr lang="zh-CN" altLang="en-US">
              <a:latin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8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63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9144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6165500"/>
            <a:ext cx="9071800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</a:rPr>
              <a:t>Based on cs231n by Fei-Fei </a:t>
            </a:r>
            <a:r>
              <a:rPr lang="en" sz="1800" dirty="0">
                <a:solidFill>
                  <a:srgbClr val="FFFFFF"/>
                </a:solidFill>
              </a:rPr>
              <a:t>Li &amp; Andrej Karpathy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15431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0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girshick/rcnn" TargetMode="External"/><Relationship Id="rId7" Type="http://schemas.openxmlformats.org/officeDocument/2006/relationships/hyperlink" Target="http://pjreddie.com/darknet/yolo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rbgirshick/py-faster-rcnn" TargetMode="External"/><Relationship Id="rId5" Type="http://schemas.openxmlformats.org/officeDocument/2006/relationships/hyperlink" Target="https://github.com/ShaoqingRen/faster_rcnn" TargetMode="External"/><Relationship Id="rId4" Type="http://schemas.openxmlformats.org/officeDocument/2006/relationships/hyperlink" Target="https://github.com/rbgirshick/fast-rcn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gif"/><Relationship Id="rId5" Type="http://schemas.openxmlformats.org/officeDocument/2006/relationships/image" Target="../media/image107.gif"/><Relationship Id="rId4" Type="http://schemas.openxmlformats.org/officeDocument/2006/relationships/image" Target="../media/image106.gi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CN:CST31209</a:t>
            </a:r>
            <a:r>
              <a:rPr lang="en-US" altLang="zh-CN" sz="2800" dirty="0" smtClean="0">
                <a:solidFill>
                  <a:schemeClr val="tx1"/>
                </a:solidFill>
              </a:rPr>
              <a:t>: </a:t>
            </a:r>
            <a:br>
              <a:rPr lang="en-US" altLang="zh-CN" sz="2800" dirty="0" smtClean="0">
                <a:solidFill>
                  <a:schemeClr val="tx1"/>
                </a:solidFill>
              </a:rPr>
            </a:br>
            <a:r>
              <a:rPr lang="en-US" altLang="zh-CN" sz="2800" dirty="0" smtClean="0">
                <a:solidFill>
                  <a:schemeClr val="tx1"/>
                </a:solidFill>
              </a:rPr>
              <a:t>Deep </a:t>
            </a:r>
            <a:r>
              <a:rPr lang="en-US" altLang="zh-CN" sz="2800" dirty="0">
                <a:solidFill>
                  <a:schemeClr val="tx1"/>
                </a:solidFill>
              </a:rPr>
              <a:t>Learning and Big Data Intelligence</a:t>
            </a:r>
            <a:br>
              <a:rPr lang="en-US" altLang="zh-CN" sz="2800" dirty="0">
                <a:solidFill>
                  <a:schemeClr val="tx1"/>
                </a:solidFill>
              </a:rPr>
            </a:b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82288" y="2466404"/>
            <a:ext cx="6241510" cy="1345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dirty="0" smtClean="0">
                <a:solidFill>
                  <a:schemeClr val="bg2"/>
                </a:solidFill>
              </a:rPr>
              <a:t/>
            </a:r>
            <a:br>
              <a:rPr lang="en-US" altLang="zh-CN" sz="2700" dirty="0" smtClean="0">
                <a:solidFill>
                  <a:schemeClr val="bg2"/>
                </a:solidFill>
              </a:rPr>
            </a:br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09302" y="3588257"/>
            <a:ext cx="5250656" cy="174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JING WEN</a:t>
            </a:r>
          </a:p>
          <a:p>
            <a:r>
              <a:rPr lang="en-US" sz="1800" dirty="0">
                <a:solidFill>
                  <a:schemeClr val="tx1"/>
                </a:solidFill>
              </a:rPr>
              <a:t>S</a:t>
            </a:r>
            <a:r>
              <a:rPr lang="en-US" altLang="zh-CN" sz="1800" dirty="0">
                <a:solidFill>
                  <a:schemeClr val="tx1"/>
                </a:solidFill>
              </a:rPr>
              <a:t>pring </a:t>
            </a:r>
            <a:r>
              <a:rPr lang="en-US" altLang="zh-CN" sz="1800" dirty="0" smtClean="0">
                <a:solidFill>
                  <a:schemeClr val="tx1"/>
                </a:solidFill>
              </a:rPr>
              <a:t>2022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Lecture </a:t>
            </a:r>
            <a:r>
              <a:rPr lang="en-US" sz="2400" dirty="0" smtClean="0">
                <a:solidFill>
                  <a:schemeClr val="tx1"/>
                </a:solidFill>
              </a:rPr>
              <a:t>7:</a:t>
            </a:r>
            <a:r>
              <a:rPr lang="en-US" altLang="zh-CN" sz="2400" dirty="0" smtClean="0">
                <a:solidFill>
                  <a:schemeClr val="tx1"/>
                </a:solidFill>
              </a:rPr>
              <a:t> object detection and segmentation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120875" y="93267"/>
            <a:ext cx="8911799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Simple Recipe for Classification + Localization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04625" y="862767"/>
            <a:ext cx="8452500" cy="69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3</a:t>
            </a:r>
            <a:r>
              <a:rPr lang="en" sz="1800"/>
              <a:t>: Train the regression head only with SGD and L2 loss</a:t>
            </a:r>
          </a:p>
        </p:txBody>
      </p:sp>
      <p:sp>
        <p:nvSpPr>
          <p:cNvPr id="279" name="Shape 279"/>
          <p:cNvSpPr/>
          <p:nvPr/>
        </p:nvSpPr>
        <p:spPr>
          <a:xfrm rot="5400000">
            <a:off x="16668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079224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648950" y="29967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792574" y="50974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84" name="Shape 284"/>
          <p:cNvCxnSpPr>
            <a:endCxn id="279" idx="2"/>
          </p:cNvCxnSpPr>
          <p:nvPr/>
        </p:nvCxnSpPr>
        <p:spPr>
          <a:xfrm>
            <a:off x="1708276" y="461116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5" name="Shape 285"/>
          <p:cNvCxnSpPr/>
          <p:nvPr/>
        </p:nvCxnSpPr>
        <p:spPr>
          <a:xfrm>
            <a:off x="27264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86" name="Shape 286"/>
          <p:cNvGrpSpPr/>
          <p:nvPr/>
        </p:nvGrpSpPr>
        <p:grpSpPr>
          <a:xfrm>
            <a:off x="4472600" y="1562333"/>
            <a:ext cx="1852243" cy="1940841"/>
            <a:chOff x="4238657" y="1062230"/>
            <a:chExt cx="2619493" cy="2058594"/>
          </a:xfrm>
        </p:grpSpPr>
        <p:sp>
          <p:nvSpPr>
            <p:cNvPr id="287" name="Shape 287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94" name="Shape 29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95" name="Shape 295"/>
          <p:cNvGrpSpPr/>
          <p:nvPr/>
        </p:nvGrpSpPr>
        <p:grpSpPr>
          <a:xfrm>
            <a:off x="4472600" y="3910567"/>
            <a:ext cx="2030693" cy="1833119"/>
            <a:chOff x="4238657" y="1062230"/>
            <a:chExt cx="2871861" cy="1944335"/>
          </a:xfrm>
        </p:grpSpPr>
        <p:sp>
          <p:nvSpPr>
            <p:cNvPr id="296" name="Shape 29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02" name="Shape 30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03" name="Shape 303"/>
          <p:cNvCxnSpPr>
            <a:stCxn id="280" idx="5"/>
            <a:endCxn id="296" idx="1"/>
          </p:cNvCxnSpPr>
          <p:nvPr/>
        </p:nvCxnSpPr>
        <p:spPr>
          <a:xfrm>
            <a:off x="3942924" y="4541964"/>
            <a:ext cx="982200" cy="481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5879965" y="5023155"/>
            <a:ext cx="2309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5" name="Shape 305"/>
          <p:cNvSpPr txBox="1"/>
          <p:nvPr/>
        </p:nvSpPr>
        <p:spPr>
          <a:xfrm>
            <a:off x="6170000" y="4760767"/>
            <a:ext cx="982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L2 loss</a:t>
            </a:r>
          </a:p>
        </p:txBody>
      </p:sp>
      <p:pic>
        <p:nvPicPr>
          <p:cNvPr id="33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910566"/>
            <a:ext cx="1494901" cy="14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937" y="4278405"/>
            <a:ext cx="1699407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4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 Results</a:t>
            </a:r>
          </a:p>
        </p:txBody>
      </p:sp>
      <p:graphicFrame>
        <p:nvGraphicFramePr>
          <p:cNvPr id="1305" name="Shape 1305"/>
          <p:cNvGraphicFramePr/>
          <p:nvPr/>
        </p:nvGraphicFramePr>
        <p:xfrm>
          <a:off x="1181100" y="1882333"/>
          <a:ext cx="723900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R-CNN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Fast R-CNN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Training Time: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84 hours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9.5 hours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1x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8.8x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6" name="Shape 1306"/>
          <p:cNvSpPr txBox="1"/>
          <p:nvPr/>
        </p:nvSpPr>
        <p:spPr>
          <a:xfrm>
            <a:off x="2057400" y="5297017"/>
            <a:ext cx="5286375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80576" y="2816533"/>
            <a:ext cx="1043999" cy="5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  <p:extLst>
      <p:ext uri="{BB962C8B-B14F-4D97-AF65-F5344CB8AC3E}">
        <p14:creationId xmlns:p14="http://schemas.microsoft.com/office/powerpoint/2010/main" val="26207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 Results</a:t>
            </a:r>
          </a:p>
        </p:txBody>
      </p:sp>
      <p:graphicFrame>
        <p:nvGraphicFramePr>
          <p:cNvPr id="1314" name="Shape 1314"/>
          <p:cNvGraphicFramePr/>
          <p:nvPr/>
        </p:nvGraphicFramePr>
        <p:xfrm>
          <a:off x="1181100" y="1882333"/>
          <a:ext cx="7239000" cy="3413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R-CNN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Fast R-CNN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Training Time: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84 hours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9.5 hours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1x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8.8x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Test time per image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47 seconds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0.32 seconds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1x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146x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15" name="Shape 1315"/>
          <p:cNvSpPr txBox="1"/>
          <p:nvPr/>
        </p:nvSpPr>
        <p:spPr>
          <a:xfrm>
            <a:off x="2133599" y="5544667"/>
            <a:ext cx="5495925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16" name="Shape 1316"/>
          <p:cNvSpPr txBox="1"/>
          <p:nvPr/>
        </p:nvSpPr>
        <p:spPr>
          <a:xfrm>
            <a:off x="80576" y="2816533"/>
            <a:ext cx="1043999" cy="5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17" name="Shape 1317"/>
          <p:cNvSpPr txBox="1"/>
          <p:nvPr/>
        </p:nvSpPr>
        <p:spPr>
          <a:xfrm>
            <a:off x="80576" y="4003467"/>
            <a:ext cx="1145999" cy="5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  <p:extLst>
      <p:ext uri="{BB962C8B-B14F-4D97-AF65-F5344CB8AC3E}">
        <p14:creationId xmlns:p14="http://schemas.microsoft.com/office/powerpoint/2010/main" val="54040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 Results</a:t>
            </a:r>
          </a:p>
        </p:txBody>
      </p:sp>
      <p:graphicFrame>
        <p:nvGraphicFramePr>
          <p:cNvPr id="1324" name="Shape 1324"/>
          <p:cNvGraphicFramePr/>
          <p:nvPr>
            <p:extLst>
              <p:ext uri="{D42A27DB-BD31-4B8C-83A1-F6EECF244321}">
                <p14:modId xmlns:p14="http://schemas.microsoft.com/office/powerpoint/2010/main" val="3420546651"/>
              </p:ext>
            </p:extLst>
          </p:nvPr>
        </p:nvGraphicFramePr>
        <p:xfrm>
          <a:off x="1124575" y="1166053"/>
          <a:ext cx="7239000" cy="43888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 dirty="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R-CNN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Fast R-CNN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Training Time: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84 hours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9.5 hours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1x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8.8x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Test time per image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47 seconds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0.32 seconds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1x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146x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mAP (VOC 2007)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66.0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/>
                        <a:t>66.9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25" name="Shape 1325"/>
          <p:cNvSpPr txBox="1"/>
          <p:nvPr/>
        </p:nvSpPr>
        <p:spPr>
          <a:xfrm>
            <a:off x="1962150" y="5658967"/>
            <a:ext cx="5762625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80575" y="3121825"/>
            <a:ext cx="1043999" cy="5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7" name="Shape 1327"/>
          <p:cNvSpPr txBox="1"/>
          <p:nvPr/>
        </p:nvSpPr>
        <p:spPr>
          <a:xfrm>
            <a:off x="80576" y="4003467"/>
            <a:ext cx="1145999" cy="5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8" name="Shape 1328"/>
          <p:cNvSpPr txBox="1"/>
          <p:nvPr/>
        </p:nvSpPr>
        <p:spPr>
          <a:xfrm>
            <a:off x="29574" y="4815850"/>
            <a:ext cx="1145999" cy="5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Better!</a:t>
            </a:r>
          </a:p>
        </p:txBody>
      </p:sp>
    </p:spTree>
    <p:extLst>
      <p:ext uri="{BB962C8B-B14F-4D97-AF65-F5344CB8AC3E}">
        <p14:creationId xmlns:p14="http://schemas.microsoft.com/office/powerpoint/2010/main" val="418722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 Problem:</a:t>
            </a:r>
          </a:p>
        </p:txBody>
      </p:sp>
      <p:graphicFrame>
        <p:nvGraphicFramePr>
          <p:cNvPr id="1335" name="Shape 1335"/>
          <p:cNvGraphicFramePr/>
          <p:nvPr>
            <p:extLst>
              <p:ext uri="{D42A27DB-BD31-4B8C-83A1-F6EECF244321}">
                <p14:modId xmlns:p14="http://schemas.microsoft.com/office/powerpoint/2010/main" val="1045518027"/>
              </p:ext>
            </p:extLst>
          </p:nvPr>
        </p:nvGraphicFramePr>
        <p:xfrm>
          <a:off x="981075" y="1458467"/>
          <a:ext cx="7239000" cy="4510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 dirty="0"/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R-CNN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Fast R-CNN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Test time per image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47 seconds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0.32 seconds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1x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146x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Test time per image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with Selective Search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50 seconds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2 seconds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1x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/>
                        <a:t>25x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36" name="Shape 1336"/>
          <p:cNvSpPr txBox="1"/>
          <p:nvPr/>
        </p:nvSpPr>
        <p:spPr>
          <a:xfrm>
            <a:off x="1125175" y="933667"/>
            <a:ext cx="59268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</a:p>
        </p:txBody>
      </p:sp>
    </p:spTree>
    <p:extLst>
      <p:ext uri="{BB962C8B-B14F-4D97-AF65-F5344CB8AC3E}">
        <p14:creationId xmlns:p14="http://schemas.microsoft.com/office/powerpoint/2010/main" val="9217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 </a:t>
            </a:r>
            <a:r>
              <a:rPr lang="en" sz="3200" strike="sngStrike" dirty="0">
                <a:solidFill>
                  <a:schemeClr val="bg1"/>
                </a:solidFill>
              </a:rPr>
              <a:t>Problem</a:t>
            </a:r>
            <a:r>
              <a:rPr lang="en" sz="3200" dirty="0">
                <a:solidFill>
                  <a:schemeClr val="bg1"/>
                </a:solidFill>
              </a:rPr>
              <a:t> Solution:</a:t>
            </a:r>
          </a:p>
        </p:txBody>
      </p:sp>
      <p:graphicFrame>
        <p:nvGraphicFramePr>
          <p:cNvPr id="1343" name="Shape 1343"/>
          <p:cNvGraphicFramePr/>
          <p:nvPr>
            <p:extLst>
              <p:ext uri="{D42A27DB-BD31-4B8C-83A1-F6EECF244321}">
                <p14:modId xmlns:p14="http://schemas.microsoft.com/office/powerpoint/2010/main" val="154640494"/>
              </p:ext>
            </p:extLst>
          </p:nvPr>
        </p:nvGraphicFramePr>
        <p:xfrm>
          <a:off x="581025" y="1678816"/>
          <a:ext cx="7534275" cy="43889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1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01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R-CNN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Fast R-CNN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564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Test time per image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47 seconds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0.32 seconds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01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1x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146x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490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Test time </a:t>
                      </a:r>
                      <a:r>
                        <a:rPr lang="en" sz="2400" dirty="0" smtClean="0"/>
                        <a:t>per</a:t>
                      </a:r>
                      <a:r>
                        <a:rPr lang="en" sz="2400" baseline="0" dirty="0" smtClean="0"/>
                        <a:t> </a:t>
                      </a:r>
                      <a:r>
                        <a:rPr lang="en" sz="2400" dirty="0" smtClean="0"/>
                        <a:t>image with </a:t>
                      </a:r>
                      <a:r>
                        <a:rPr lang="en" sz="2400" dirty="0"/>
                        <a:t>Selective Search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50 seconds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2 seconds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01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1x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/>
                        <a:t>25x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44" name="Shape 1344"/>
          <p:cNvSpPr txBox="1"/>
          <p:nvPr/>
        </p:nvSpPr>
        <p:spPr>
          <a:xfrm>
            <a:off x="1125175" y="933667"/>
            <a:ext cx="59268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Just make the CNN do region proposals too!</a:t>
            </a:r>
          </a:p>
        </p:txBody>
      </p:sp>
    </p:spTree>
    <p:extLst>
      <p:ext uri="{BB962C8B-B14F-4D97-AF65-F5344CB8AC3E}">
        <p14:creationId xmlns:p14="http://schemas.microsoft.com/office/powerpoint/2010/main" val="49206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Faster R-CNN:</a:t>
            </a:r>
          </a:p>
        </p:txBody>
      </p:sp>
      <p:pic>
        <p:nvPicPr>
          <p:cNvPr id="1351" name="Shape 1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25" y="1037432"/>
            <a:ext cx="3399925" cy="4935568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/>
          <p:nvPr/>
        </p:nvSpPr>
        <p:spPr>
          <a:xfrm>
            <a:off x="3767150" y="933882"/>
            <a:ext cx="847799" cy="554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3" name="Shape 1353"/>
          <p:cNvSpPr txBox="1"/>
          <p:nvPr/>
        </p:nvSpPr>
        <p:spPr>
          <a:xfrm>
            <a:off x="5001251" y="933882"/>
            <a:ext cx="3704699" cy="487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Insert a </a:t>
            </a:r>
            <a:r>
              <a:rPr lang="en" sz="1800" b="1" dirty="0"/>
              <a:t>Region Proposal Network (RPN)</a:t>
            </a:r>
            <a:r>
              <a:rPr lang="en" sz="1800" dirty="0"/>
              <a:t> after the last convolutional layer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RPN trained to produce region proposals directly; no need for external region proposals!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After RPN, use RoI Pooling and an upstream classifier and bbox regressor just like Fast R-CNN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4915526" y="5171234"/>
            <a:ext cx="4175699" cy="92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Ren et al,</a:t>
            </a:r>
            <a:r>
              <a:rPr lang="en" sz="1100">
                <a:solidFill>
                  <a:schemeClr val="dk1"/>
                </a:solidFill>
              </a:rPr>
              <a:t> “Faster R-CNN: Towards Real-Time Object Detection with Region Proposal Networks”, NIPS 2015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/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  <p:extLst>
      <p:ext uri="{BB962C8B-B14F-4D97-AF65-F5344CB8AC3E}">
        <p14:creationId xmlns:p14="http://schemas.microsoft.com/office/powerpoint/2010/main" val="389846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/>
        </p:nvSpPr>
        <p:spPr>
          <a:xfrm>
            <a:off x="120874" y="93267"/>
            <a:ext cx="9023125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Faster R-CNN: Region Proposal </a:t>
            </a:r>
            <a:r>
              <a:rPr lang="en" sz="3200" dirty="0" smtClean="0">
                <a:solidFill>
                  <a:schemeClr val="bg1"/>
                </a:solidFill>
              </a:rPr>
              <a:t>Network(RPN)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1361" name="Shape 1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325" y="1003167"/>
            <a:ext cx="3307175" cy="4600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Shape 1362"/>
          <p:cNvSpPr txBox="1"/>
          <p:nvPr/>
        </p:nvSpPr>
        <p:spPr>
          <a:xfrm>
            <a:off x="386699" y="995600"/>
            <a:ext cx="5657841" cy="44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Slide a small window on the feature map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000" dirty="0"/>
              <a:t>Build a small network for: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000" dirty="0"/>
              <a:t>• classifying object or not-object,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• regressing bbox locations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000" dirty="0"/>
              <a:t>Position of the sliding window provides </a:t>
            </a:r>
            <a:r>
              <a:rPr lang="en" sz="2000" dirty="0" smtClean="0"/>
              <a:t>localization information </a:t>
            </a:r>
            <a:r>
              <a:rPr lang="en" sz="2000" dirty="0"/>
              <a:t>with reference to the image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000" dirty="0"/>
              <a:t>Box regression provides finer localization </a:t>
            </a:r>
            <a:r>
              <a:rPr lang="en" sz="2000" dirty="0" smtClean="0"/>
              <a:t>information with </a:t>
            </a:r>
            <a:r>
              <a:rPr lang="en" sz="2000" dirty="0"/>
              <a:t>reference to this sliding window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3" name="Shape 1363"/>
          <p:cNvSpPr txBox="1"/>
          <p:nvPr/>
        </p:nvSpPr>
        <p:spPr>
          <a:xfrm>
            <a:off x="7207400" y="3023801"/>
            <a:ext cx="1028100" cy="43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7767950" y="2128134"/>
            <a:ext cx="1028100" cy="43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5403484" y="2128134"/>
            <a:ext cx="1028100" cy="43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 x 1 conv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1" y="5700267"/>
            <a:ext cx="4175699" cy="43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Slide credit: Kaiming He</a:t>
            </a:r>
          </a:p>
        </p:txBody>
      </p:sp>
    </p:spTree>
    <p:extLst>
      <p:ext uri="{BB962C8B-B14F-4D97-AF65-F5344CB8AC3E}">
        <p14:creationId xmlns:p14="http://schemas.microsoft.com/office/powerpoint/2010/main" val="12017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Shape 1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374" y="1347232"/>
            <a:ext cx="4459575" cy="4163533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Shape 137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Faster R-CNN: Region Proposal Network</a:t>
            </a:r>
          </a:p>
        </p:txBody>
      </p:sp>
      <p:sp>
        <p:nvSpPr>
          <p:cNvPr id="1374" name="Shape 1374"/>
          <p:cNvSpPr/>
          <p:nvPr/>
        </p:nvSpPr>
        <p:spPr>
          <a:xfrm>
            <a:off x="4036476" y="2743301"/>
            <a:ext cx="847799" cy="554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386701" y="995600"/>
            <a:ext cx="4497574" cy="44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Use </a:t>
            </a:r>
            <a:r>
              <a:rPr lang="en" sz="2000" b="1" dirty="0"/>
              <a:t>N anchor boxes</a:t>
            </a:r>
            <a:r>
              <a:rPr lang="en" sz="2000" dirty="0"/>
              <a:t> at each location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Anchors are </a:t>
            </a:r>
            <a:r>
              <a:rPr lang="en" sz="2000" b="1" dirty="0"/>
              <a:t>translation invariant</a:t>
            </a:r>
            <a:r>
              <a:rPr lang="en" sz="2000" dirty="0"/>
              <a:t>: use the same ones at every location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Regression gives offsets from anchor boxes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Classification gives the probability that each (regressed) anchor shows an object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57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437" y="188312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Anchors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5578" y="1343345"/>
            <a:ext cx="756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8200"/>
                </a:solidFill>
                <a:latin typeface="Consolas" panose="020B0609020204030204" pitchFamily="49" charset="0"/>
              </a:rPr>
              <a:t>Aspect ratios</a:t>
            </a:r>
            <a:r>
              <a:rPr lang="en-US" altLang="zh-CN" dirty="0">
                <a:solidFill>
                  <a:srgbClr val="008200"/>
                </a:solidFill>
                <a:latin typeface="Consolas" panose="020B0609020204030204" pitchFamily="49" charset="0"/>
              </a:rPr>
              <a:t>=[</a:t>
            </a:r>
            <a:r>
              <a:rPr lang="en-US" altLang="zh-CN" dirty="0">
                <a:solidFill>
                  <a:srgbClr val="008200"/>
                </a:solidFill>
                <a:latin typeface="PingFang SC"/>
              </a:rPr>
              <a:t>0.5</a:t>
            </a:r>
            <a:r>
              <a:rPr lang="en-US" altLang="zh-CN" dirty="0">
                <a:solidFill>
                  <a:srgbClr val="0082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08200"/>
                </a:solidFill>
                <a:latin typeface="PingFang SC"/>
              </a:rPr>
              <a:t>1</a:t>
            </a:r>
            <a:r>
              <a:rPr lang="en-US" altLang="zh-CN" dirty="0">
                <a:solidFill>
                  <a:srgbClr val="0082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08200"/>
                </a:solidFill>
                <a:latin typeface="PingFang SC"/>
              </a:rPr>
              <a:t>2</a:t>
            </a:r>
            <a:r>
              <a:rPr lang="en-US" altLang="zh-CN" dirty="0" smtClean="0">
                <a:solidFill>
                  <a:srgbClr val="008200"/>
                </a:solidFill>
                <a:latin typeface="Consolas" panose="020B0609020204030204" pitchFamily="49" charset="0"/>
              </a:rPr>
              <a:t>](</a:t>
            </a:r>
            <a:r>
              <a:rPr lang="zh-CN" altLang="en-US" dirty="0" smtClean="0">
                <a:solidFill>
                  <a:srgbClr val="008200"/>
                </a:solidFill>
                <a:latin typeface="Consolas" panose="020B0609020204030204" pitchFamily="49" charset="0"/>
              </a:rPr>
              <a:t>长宽比</a:t>
            </a:r>
            <a:r>
              <a:rPr lang="en-US" altLang="zh-CN" dirty="0" smtClean="0">
                <a:solidFill>
                  <a:srgbClr val="008200"/>
                </a:solidFill>
                <a:latin typeface="Consolas" panose="020B0609020204030204" pitchFamily="49" charset="0"/>
              </a:rPr>
              <a:t>) scales</a:t>
            </a:r>
            <a:r>
              <a:rPr lang="en-US" altLang="zh-CN" dirty="0">
                <a:solidFill>
                  <a:srgbClr val="008200"/>
                </a:solidFill>
                <a:latin typeface="Consolas" panose="020B0609020204030204" pitchFamily="49" charset="0"/>
              </a:rPr>
              <a:t>=[8, 16, 32</a:t>
            </a:r>
            <a:r>
              <a:rPr lang="en-US" altLang="zh-CN" dirty="0" smtClean="0">
                <a:solidFill>
                  <a:srgbClr val="008200"/>
                </a:solidFill>
                <a:latin typeface="Consolas" panose="020B0609020204030204" pitchFamily="49" charset="0"/>
              </a:rPr>
              <a:t>]</a:t>
            </a:r>
            <a:r>
              <a:rPr lang="zh-CN" altLang="en-US" dirty="0" smtClean="0">
                <a:solidFill>
                  <a:srgbClr val="008200"/>
                </a:solidFill>
                <a:latin typeface="Consolas" panose="020B0609020204030204" pitchFamily="49" charset="0"/>
              </a:rPr>
              <a:t>（尺度）</a:t>
            </a:r>
            <a:endParaRPr lang="zh-CN" altLang="en-US" dirty="0"/>
          </a:p>
        </p:txBody>
      </p:sp>
      <p:pic>
        <p:nvPicPr>
          <p:cNvPr id="4098" name="Picture 2" descr="https://images2018.cnblogs.com/blog/75922/201803/75922-20180306112632912-15078702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1792670"/>
            <a:ext cx="3991309" cy="386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50743" y="573245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PingFang SC"/>
              </a:rPr>
              <a:t>9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PingFang SC"/>
              </a:rPr>
              <a:t>Anchor 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box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19536" y="5178460"/>
            <a:ext cx="28635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特征图大小为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60*40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共生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60*40*9=21600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Anchor box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989" y="2093495"/>
            <a:ext cx="3353151" cy="2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7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49" y="1365834"/>
            <a:ext cx="8324850" cy="4238625"/>
          </a:xfrm>
          <a:prstGeom prst="rect">
            <a:avLst/>
          </a:prstGeom>
        </p:spPr>
      </p:pic>
      <p:sp>
        <p:nvSpPr>
          <p:cNvPr id="3" name="Shape 1350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Faster R-CNN:</a:t>
            </a:r>
          </a:p>
        </p:txBody>
      </p:sp>
      <p:sp>
        <p:nvSpPr>
          <p:cNvPr id="4" name="矩形 3"/>
          <p:cNvSpPr/>
          <p:nvPr/>
        </p:nvSpPr>
        <p:spPr>
          <a:xfrm>
            <a:off x="3186995" y="17222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PingFang SC"/>
              </a:rPr>
              <a:t>M*N=1000*600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27230" y="2530460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PingFang SC"/>
              </a:rPr>
              <a:t>(M/16)*(N/16)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82271" y="2843282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PingFang SC"/>
              </a:rPr>
              <a:t>60*40(1000/16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≈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60,600/16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≈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40)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41448" y="3902060"/>
            <a:ext cx="415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PingFang SC"/>
              </a:rPr>
              <a:t>512</a:t>
            </a:r>
            <a:endParaRPr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1730441" y="3994393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PingFang SC"/>
              </a:rPr>
              <a:t>60*40*9*2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2607604" y="4518894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PingFang SC"/>
              </a:rPr>
              <a:t>60*40*9*4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506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506" y="212377"/>
            <a:ext cx="4738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Bounding-box regression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7" y="1106905"/>
            <a:ext cx="4387410" cy="31301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19" y="1065045"/>
            <a:ext cx="3433786" cy="31867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86457" y="222390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Proposal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70531" y="8803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Ground Truth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142034" y="487355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平移，尺度缩放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91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Faster R-CNN: Training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276799" y="1076325"/>
            <a:ext cx="7545976" cy="50367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In the paper: Ugly pipeline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Use alternating optimization to train RPN, then Fast R-CNN with RPN proposals, etc.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More complex than it has to be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Since publication: Joint training!</a:t>
            </a:r>
            <a:br>
              <a:rPr lang="en" sz="2000" dirty="0"/>
            </a:br>
            <a:r>
              <a:rPr lang="en" sz="2000" dirty="0"/>
              <a:t>One network, four losses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RPN classification (anchor good / bad)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RPN regression (anchor -&gt; proposal)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Fast R-CNN classification (over classes)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Fast R-CNN regression (proposal -&gt; box)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1" y="5700267"/>
            <a:ext cx="4175699" cy="43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  <p:pic>
        <p:nvPicPr>
          <p:cNvPr id="7170" name="Picture 2" descr="https://images2018.cnblogs.com/blog/75922/201803/75922-20180306111740935-4647679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39" y="2069431"/>
            <a:ext cx="3687961" cy="371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1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Faster R-CNN: Results</a:t>
            </a:r>
          </a:p>
        </p:txBody>
      </p:sp>
      <p:graphicFrame>
        <p:nvGraphicFramePr>
          <p:cNvPr id="1392" name="Shape 1392"/>
          <p:cNvGraphicFramePr/>
          <p:nvPr>
            <p:extLst>
              <p:ext uri="{D42A27DB-BD31-4B8C-83A1-F6EECF244321}">
                <p14:modId xmlns:p14="http://schemas.microsoft.com/office/powerpoint/2010/main" val="53695090"/>
              </p:ext>
            </p:extLst>
          </p:nvPr>
        </p:nvGraphicFramePr>
        <p:xfrm>
          <a:off x="615375" y="1376125"/>
          <a:ext cx="7755200" cy="3901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 dirty="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/>
                        <a:t>R-CNN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Fast R-CNN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Faster R-CNN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Test time per image</a:t>
                      </a:r>
                      <a:br>
                        <a:rPr lang="en" sz="2400"/>
                      </a:br>
                      <a:r>
                        <a:rPr lang="en" sz="2400"/>
                        <a:t>(with proposals)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50 seconds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 seconds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0.2 seconds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(Speedup)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1x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25x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250x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mAP (VOC 2007)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66.0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66.9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/>
                        <a:t>66.9</a:t>
                      </a: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 txBox="1"/>
          <p:nvPr/>
        </p:nvSpPr>
        <p:spPr>
          <a:xfrm>
            <a:off x="120875" y="-87708"/>
            <a:ext cx="7701900" cy="14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Object Detection State-of-the-art:</a:t>
            </a:r>
            <a:br>
              <a:rPr lang="en" sz="2800" dirty="0">
                <a:solidFill>
                  <a:schemeClr val="bg1"/>
                </a:solidFill>
              </a:rPr>
            </a:br>
            <a:r>
              <a:rPr lang="en" sz="2800" dirty="0">
                <a:solidFill>
                  <a:schemeClr val="bg1"/>
                </a:solidFill>
              </a:rPr>
              <a:t>ResNet 101 + Faster R-CNN + some extras</a:t>
            </a:r>
          </a:p>
        </p:txBody>
      </p:sp>
      <p:pic>
        <p:nvPicPr>
          <p:cNvPr id="1399" name="Shape 1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99" y="1998966"/>
            <a:ext cx="6607598" cy="3089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Shape 1400"/>
          <p:cNvSpPr txBox="1"/>
          <p:nvPr/>
        </p:nvSpPr>
        <p:spPr>
          <a:xfrm>
            <a:off x="1" y="5700267"/>
            <a:ext cx="4632899" cy="43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He et. al, “Deep Residual Learning for Image Recognition”, arXiv 2015</a:t>
            </a:r>
          </a:p>
        </p:txBody>
      </p:sp>
    </p:spTree>
    <p:extLst>
      <p:ext uri="{BB962C8B-B14F-4D97-AF65-F5344CB8AC3E}">
        <p14:creationId xmlns:p14="http://schemas.microsoft.com/office/powerpoint/2010/main" val="133940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/>
          <p:nvPr/>
        </p:nvSpPr>
        <p:spPr>
          <a:xfrm>
            <a:off x="120875" y="93267"/>
            <a:ext cx="7701900" cy="14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ImageNet Detection 2013 - 2015</a:t>
            </a:r>
          </a:p>
        </p:txBody>
      </p:sp>
      <p:pic>
        <p:nvPicPr>
          <p:cNvPr id="1407" name="Shape 1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651" y="981075"/>
            <a:ext cx="6364699" cy="4943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7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/>
          <p:nvPr/>
        </p:nvSpPr>
        <p:spPr>
          <a:xfrm>
            <a:off x="120874" y="93267"/>
            <a:ext cx="8927876" cy="1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YOLO: You Only Look </a:t>
            </a:r>
            <a:r>
              <a:rPr lang="en" sz="2800" dirty="0" smtClean="0">
                <a:solidFill>
                  <a:schemeClr val="bg1"/>
                </a:solidFill>
              </a:rPr>
              <a:t>Once Detection </a:t>
            </a:r>
            <a:r>
              <a:rPr lang="en" sz="2800" dirty="0">
                <a:solidFill>
                  <a:schemeClr val="bg1"/>
                </a:solidFill>
              </a:rPr>
              <a:t>as Regression</a:t>
            </a:r>
          </a:p>
        </p:txBody>
      </p:sp>
      <p:pic>
        <p:nvPicPr>
          <p:cNvPr id="1414" name="Shape 1414"/>
          <p:cNvPicPr preferRelativeResize="0"/>
          <p:nvPr/>
        </p:nvPicPr>
        <p:blipFill rotWithShape="1">
          <a:blip r:embed="rId3">
            <a:alphaModFix/>
          </a:blip>
          <a:srcRect t="3873"/>
          <a:stretch/>
        </p:blipFill>
        <p:spPr>
          <a:xfrm>
            <a:off x="5366397" y="1012658"/>
            <a:ext cx="361612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Shape 1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662" y="3561347"/>
            <a:ext cx="5463338" cy="245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Shape 1416"/>
          <p:cNvSpPr txBox="1"/>
          <p:nvPr/>
        </p:nvSpPr>
        <p:spPr>
          <a:xfrm>
            <a:off x="206351" y="1181101"/>
            <a:ext cx="5929754" cy="48377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Divide image into S x S grid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Within each grid cell predict: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	B Boxes: 4 coordinates + confidence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	Class scores: C numbers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Regression from image to </a:t>
            </a:r>
            <a:br>
              <a:rPr lang="en" sz="2000" dirty="0"/>
            </a:br>
            <a:r>
              <a:rPr lang="en" sz="2000" dirty="0"/>
              <a:t>7 x 7 x (5 * B + C) tensor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Direct prediction using a CNN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000" dirty="0"/>
              <a:t>Redmon et al, “You Only Look Once: </a:t>
            </a:r>
            <a:br>
              <a:rPr lang="en" sz="1000" dirty="0"/>
            </a:br>
            <a:r>
              <a:rPr lang="en" sz="1000" dirty="0"/>
              <a:t>Unified, Real-Time Object Detection”, arXiv 2015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90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94" y="1220922"/>
            <a:ext cx="8069819" cy="2657475"/>
          </a:xfrm>
          <a:prstGeom prst="rect">
            <a:avLst/>
          </a:prstGeom>
        </p:spPr>
      </p:pic>
      <p:sp>
        <p:nvSpPr>
          <p:cNvPr id="3" name="矩形 12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1683" y="4606170"/>
            <a:ext cx="8077201" cy="139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1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loss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function:</a:t>
            </a: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 smtClean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坐标</a:t>
            </a:r>
            <a:r>
              <a:rPr lang="zh-CN" altLang="en-US" sz="1900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误差：表示对物体负责的格子中的责任box和真实box标记之间的误差</a:t>
            </a: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 smtClean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置信</a:t>
            </a:r>
            <a:r>
              <a:rPr lang="zh-CN" altLang="en-US" sz="1900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度误差：表示每个预测box的置信度和真实置信度之间的误差</a:t>
            </a: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 smtClean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类别</a:t>
            </a:r>
            <a:r>
              <a:rPr lang="zh-CN" altLang="en-US" sz="1900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误差：表示为责任格子预测的类别概率分布和真实的概率分布之间的误差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174" y="4111791"/>
            <a:ext cx="1702435" cy="2609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8683" y="403972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ym typeface="+mn-lt"/>
              </a:rPr>
              <a:t>Confidence: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2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/>
          <p:nvPr/>
        </p:nvSpPr>
        <p:spPr>
          <a:xfrm>
            <a:off x="120874" y="93267"/>
            <a:ext cx="8704913" cy="1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YOLO: You Only Look </a:t>
            </a:r>
            <a:r>
              <a:rPr lang="en" sz="2800" dirty="0" smtClean="0">
                <a:solidFill>
                  <a:schemeClr val="bg1"/>
                </a:solidFill>
              </a:rPr>
              <a:t>Once Detection </a:t>
            </a:r>
            <a:r>
              <a:rPr lang="en" sz="2800" dirty="0">
                <a:solidFill>
                  <a:schemeClr val="bg1"/>
                </a:solidFill>
              </a:rPr>
              <a:t>as Regression</a:t>
            </a:r>
          </a:p>
        </p:txBody>
      </p:sp>
      <p:pic>
        <p:nvPicPr>
          <p:cNvPr id="1423" name="Shape 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63" y="1906383"/>
            <a:ext cx="46958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Shape 1424"/>
          <p:cNvSpPr txBox="1"/>
          <p:nvPr/>
        </p:nvSpPr>
        <p:spPr>
          <a:xfrm>
            <a:off x="206350" y="1522867"/>
            <a:ext cx="3768300" cy="449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Faster than Faster R-CNN, but not as good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000" dirty="0"/>
              <a:t>Redmon et al, “You Only Look Once: </a:t>
            </a:r>
            <a:br>
              <a:rPr lang="en" sz="1000" dirty="0"/>
            </a:br>
            <a:r>
              <a:rPr lang="en" sz="1000" dirty="0"/>
              <a:t>Unified, Real-Time Object Detection”, arXiv 2015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 txBox="1"/>
          <p:nvPr/>
        </p:nvSpPr>
        <p:spPr>
          <a:xfrm>
            <a:off x="120875" y="93267"/>
            <a:ext cx="7701900" cy="1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Object Detection code links: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276801" y="974667"/>
            <a:ext cx="7914899" cy="485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R-CNN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(Cafffe + MATLAB): </a:t>
            </a: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https://github.com/rbgirshick/rcnn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Probably don’t use this; too slow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Fast R-CNN</a:t>
            </a:r>
            <a:r>
              <a:rPr lang="en" sz="1600" dirty="0"/>
              <a:t/>
            </a:r>
            <a:br>
              <a:rPr lang="en" sz="1600" dirty="0"/>
            </a:br>
            <a:r>
              <a:rPr lang="en" sz="1600" dirty="0"/>
              <a:t>(Caffe + MATLAB): </a:t>
            </a: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https://github.com/rbgirshick/fast-rcnn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Faster R-CNN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(Caffe + MATLAB): </a:t>
            </a:r>
            <a:r>
              <a:rPr lang="en" sz="1600" u="sng" dirty="0">
                <a:solidFill>
                  <a:schemeClr val="hlink"/>
                </a:solidFill>
                <a:hlinkClick r:id="rId5"/>
              </a:rPr>
              <a:t>https://github.com/ShaoqingRen/faster_rcnn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(Caffe + Python): </a:t>
            </a:r>
            <a:r>
              <a:rPr lang="en" sz="1600" u="sng" dirty="0">
                <a:solidFill>
                  <a:schemeClr val="hlink"/>
                </a:solidFill>
                <a:hlinkClick r:id="rId6"/>
              </a:rPr>
              <a:t>https://github.com/rbgirshick/py-faster-rcnn</a:t>
            </a:r>
            <a:r>
              <a:rPr lang="en" sz="1600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YOLO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u="sng" dirty="0">
                <a:solidFill>
                  <a:schemeClr val="hlink"/>
                </a:solidFill>
                <a:hlinkClick r:id="rId7"/>
              </a:rPr>
              <a:t>http://</a:t>
            </a:r>
            <a:r>
              <a:rPr lang="en" sz="1600" u="sng">
                <a:solidFill>
                  <a:schemeClr val="hlink"/>
                </a:solidFill>
                <a:hlinkClick r:id="rId7"/>
              </a:rPr>
              <a:t>pjreddie.com/darknet/yolo</a:t>
            </a:r>
            <a:r>
              <a:rPr lang="en" sz="1600" u="sng" smtClean="0">
                <a:solidFill>
                  <a:schemeClr val="hlink"/>
                </a:solidFill>
                <a:hlinkClick r:id="rId7"/>
              </a:rPr>
              <a:t>/</a:t>
            </a:r>
            <a:endParaRPr lang="en" sz="1600" u="sng" dirty="0">
              <a:solidFill>
                <a:schemeClr val="hlink"/>
              </a:solidFill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7198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 txBox="1"/>
          <p:nvPr/>
        </p:nvSpPr>
        <p:spPr>
          <a:xfrm>
            <a:off x="120875" y="93267"/>
            <a:ext cx="7701900" cy="110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480876" y="895350"/>
            <a:ext cx="8445299" cy="5175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Localization</a:t>
            </a:r>
            <a:r>
              <a:rPr lang="en" sz="2000" dirty="0"/>
              <a:t>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Find a fixed number of objects (one or many)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L2 regression from CNN features to box coordinates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Much simpler than detection; consider it for your projects!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Overfeat: Regression + efficient sliding window with FC -&gt; conv conversion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Deeper networks do better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Object</a:t>
            </a:r>
            <a:r>
              <a:rPr lang="en" sz="2000" dirty="0"/>
              <a:t> </a:t>
            </a:r>
            <a:r>
              <a:rPr lang="en" sz="2000" b="1" dirty="0"/>
              <a:t>Detection</a:t>
            </a:r>
            <a:r>
              <a:rPr lang="en" sz="2000" dirty="0"/>
              <a:t>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Find a variable number of objects by classifying image regions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Before CNNs: dense multiscale sliding window (HoG, DPM)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Avoid dense sliding window with region proposals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R-CNN: Selective Search + CNN classification / regression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Fast R-CNN: Swap order of convolutions and region extraction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Faster R-CNN: Compute region proposals within the network</a:t>
            </a:r>
          </a:p>
          <a:p>
            <a:pPr marL="457200" lvl="0" indent="-342900">
              <a:spcBef>
                <a:spcPts val="0"/>
              </a:spcBef>
              <a:buSzPct val="100000"/>
              <a:buChar char="-"/>
            </a:pPr>
            <a:r>
              <a:rPr lang="en" sz="2000" dirty="0"/>
              <a:t>Deeper networks do better</a:t>
            </a:r>
          </a:p>
        </p:txBody>
      </p:sp>
    </p:spTree>
    <p:extLst>
      <p:ext uri="{BB962C8B-B14F-4D97-AF65-F5344CB8AC3E}">
        <p14:creationId xmlns:p14="http://schemas.microsoft.com/office/powerpoint/2010/main" val="30247159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7"/>
          <p:cNvSpPr txBox="1"/>
          <p:nvPr/>
        </p:nvSpPr>
        <p:spPr>
          <a:xfrm>
            <a:off x="217127" y="149414"/>
            <a:ext cx="7701900" cy="110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3200" dirty="0" smtClean="0">
                <a:solidFill>
                  <a:schemeClr val="bg1"/>
                </a:solidFill>
              </a:rPr>
              <a:t>Image Segmentation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Shape 1438"/>
          <p:cNvSpPr txBox="1"/>
          <p:nvPr/>
        </p:nvSpPr>
        <p:spPr>
          <a:xfrm>
            <a:off x="1114926" y="1548062"/>
            <a:ext cx="7811249" cy="4523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Deconvolution</a:t>
            </a:r>
          </a:p>
          <a:p>
            <a:pPr marL="342900" lvl="0" indent="-342900" rtl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FCN</a:t>
            </a:r>
          </a:p>
          <a:p>
            <a:pPr marL="342900" lvl="0" indent="-342900" rtl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Unet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22121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60" y="1484908"/>
            <a:ext cx="2916024" cy="16747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12" y="943179"/>
            <a:ext cx="4791110" cy="22165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39" y="3569911"/>
            <a:ext cx="5006783" cy="19169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70" y="5671550"/>
            <a:ext cx="5235394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578176" y="5277000"/>
            <a:ext cx="76358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宋体" panose="02010600030101010101" pitchFamily="2" charset="-122"/>
              </a:rPr>
              <a:t>Segmentation is a process of grouping together pixels that have similar attributes.</a:t>
            </a:r>
            <a:endParaRPr lang="zh-CN" altLang="en-US" sz="2800" dirty="0"/>
          </a:p>
        </p:txBody>
      </p:sp>
      <p:sp>
        <p:nvSpPr>
          <p:cNvPr id="4" name="Shape 1437"/>
          <p:cNvSpPr txBox="1"/>
          <p:nvPr/>
        </p:nvSpPr>
        <p:spPr>
          <a:xfrm>
            <a:off x="217127" y="149414"/>
            <a:ext cx="7701900" cy="110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3200" dirty="0" smtClean="0">
                <a:solidFill>
                  <a:schemeClr val="bg1"/>
                </a:solidFill>
              </a:rPr>
              <a:t>Image Segmentation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32" y="962167"/>
            <a:ext cx="6279362" cy="44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706" y="0"/>
            <a:ext cx="2781531" cy="92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3200" dirty="0" smtClean="0">
                <a:solidFill>
                  <a:schemeClr val="bg1"/>
                </a:solidFill>
              </a:rPr>
              <a:t>Deconvolution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5701" y="999645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Convolution: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41" y="1261255"/>
            <a:ext cx="2536389" cy="24846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71" y="1421627"/>
            <a:ext cx="2324100" cy="2466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06" y="3705727"/>
            <a:ext cx="2236655" cy="24490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41" y="3617495"/>
            <a:ext cx="2630489" cy="2537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22921" y="350977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 </a:t>
            </a:r>
            <a:r>
              <a:rPr lang="en-US" altLang="zh-CN" dirty="0" err="1" smtClean="0"/>
              <a:t>padding,stride</a:t>
            </a:r>
            <a:r>
              <a:rPr lang="en-US" altLang="zh-CN" dirty="0" smtClean="0"/>
              <a:t>=1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89069" y="3484271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 </a:t>
            </a:r>
            <a:r>
              <a:rPr lang="en-US" altLang="zh-CN" dirty="0" err="1" smtClean="0"/>
              <a:t>padding,stride</a:t>
            </a:r>
            <a:r>
              <a:rPr lang="en-US" altLang="zh-CN" dirty="0" smtClean="0"/>
              <a:t>=2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835259" y="5829140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padding, stride=1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587893" y="5761171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padding,stride</a:t>
            </a:r>
            <a:r>
              <a:rPr lang="en-US" altLang="zh-CN" dirty="0" smtClean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6" y="1915664"/>
            <a:ext cx="7363326" cy="314637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3706" y="0"/>
            <a:ext cx="2781531" cy="92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3200" dirty="0" smtClean="0">
                <a:solidFill>
                  <a:schemeClr val="bg1"/>
                </a:solidFill>
              </a:rPr>
              <a:t>Deconvolution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012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9785" y="1561118"/>
            <a:ext cx="43615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Dilated Convolution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Transposed Convolution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Unpooling+convolution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03706" y="0"/>
            <a:ext cx="2781531" cy="92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3200" dirty="0" smtClean="0">
                <a:solidFill>
                  <a:schemeClr val="bg1"/>
                </a:solidFill>
              </a:rPr>
              <a:t>Deconvolution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4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706" y="0"/>
            <a:ext cx="3738524" cy="92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Dilated Convolution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92" y="1614487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4" y="1429251"/>
            <a:ext cx="2245644" cy="2483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43" y="947988"/>
            <a:ext cx="2762250" cy="3181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547" y="2366070"/>
            <a:ext cx="609600" cy="60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434" y="-22559"/>
            <a:ext cx="4609723" cy="92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31490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000"/>
          <a:stretch/>
        </p:blipFill>
        <p:spPr>
          <a:xfrm>
            <a:off x="481281" y="962526"/>
            <a:ext cx="8091971" cy="51096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434" y="-22559"/>
            <a:ext cx="4609723" cy="92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Transposed Convolution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653" t="12219" r="4841"/>
          <a:stretch/>
        </p:blipFill>
        <p:spPr>
          <a:xfrm>
            <a:off x="7602705" y="4684703"/>
            <a:ext cx="1211178" cy="14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4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699"/>
            <a:ext cx="7638549" cy="22507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93778" y="130159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49" y="1524826"/>
            <a:ext cx="1336761" cy="2096503"/>
          </a:xfrm>
          <a:prstGeom prst="rect">
            <a:avLst/>
          </a:prstGeom>
        </p:spPr>
      </p:pic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6" y="3844559"/>
            <a:ext cx="2076618" cy="228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73434" y="-22559"/>
            <a:ext cx="4609723" cy="92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114050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434" y="-22559"/>
            <a:ext cx="2029723" cy="92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 err="1" smtClean="0">
                <a:solidFill>
                  <a:schemeClr val="bg1"/>
                </a:solidFill>
              </a:rPr>
              <a:t>Unpooling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pic>
        <p:nvPicPr>
          <p:cNvPr id="9" name="Picture 12" descr="pre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8"/>
          <a:stretch/>
        </p:blipFill>
        <p:spPr bwMode="auto">
          <a:xfrm>
            <a:off x="1506128" y="1078173"/>
            <a:ext cx="5836624" cy="462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1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16" y="1422735"/>
            <a:ext cx="6799297" cy="25877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47" y="4356366"/>
            <a:ext cx="4324350" cy="1657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15533" y="10534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Local information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183474" y="398703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global information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1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33" y="3376527"/>
            <a:ext cx="3021873" cy="3250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544" y="907252"/>
            <a:ext cx="2806652" cy="3991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42" y="907252"/>
            <a:ext cx="906859" cy="335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42" y="1581703"/>
            <a:ext cx="1005927" cy="381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99" y="2295629"/>
            <a:ext cx="7608717" cy="447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78" y="2945696"/>
            <a:ext cx="6061369" cy="3669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0544" y="1556681"/>
            <a:ext cx="3007239" cy="3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706" y="0"/>
            <a:ext cx="923651" cy="820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800" dirty="0" smtClean="0">
                <a:solidFill>
                  <a:schemeClr val="bg1"/>
                </a:solidFill>
              </a:rPr>
              <a:t>FCN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3" y="2213810"/>
            <a:ext cx="7553363" cy="32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4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42" y="1836484"/>
            <a:ext cx="7960417" cy="29292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9874" y="4884821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FCN 8s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6059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706" y="0"/>
            <a:ext cx="923651" cy="820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800" dirty="0" smtClean="0">
                <a:solidFill>
                  <a:schemeClr val="bg1"/>
                </a:solidFill>
              </a:rPr>
              <a:t>FCN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48" y="1516581"/>
            <a:ext cx="5941479" cy="35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7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057276"/>
            <a:ext cx="7074694" cy="472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文本框 5"/>
          <p:cNvSpPr txBox="1">
            <a:spLocks noChangeArrowheads="1"/>
          </p:cNvSpPr>
          <p:nvPr/>
        </p:nvSpPr>
        <p:spPr bwMode="auto">
          <a:xfrm>
            <a:off x="554832" y="1690688"/>
            <a:ext cx="1388269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zh-CN" sz="1500"/>
              <a:t>Network structure divided into three parts</a:t>
            </a:r>
            <a:r>
              <a:rPr lang="zh-CN" altLang="en-US" sz="1500"/>
              <a:t>：</a:t>
            </a:r>
            <a:endParaRPr lang="en-US" altLang="zh-CN" sz="1500"/>
          </a:p>
          <a:p>
            <a:pPr eaLnBrk="1" hangingPunct="1"/>
            <a:r>
              <a:rPr lang="en-US" altLang="zh-CN" sz="1500">
                <a:solidFill>
                  <a:srgbClr val="FF0000"/>
                </a:solidFill>
              </a:rPr>
              <a:t>1.</a:t>
            </a:r>
            <a:r>
              <a:rPr lang="zh-CN" altLang="en-US" sz="1500">
                <a:solidFill>
                  <a:srgbClr val="FF0000"/>
                </a:solidFill>
              </a:rPr>
              <a:t> </a:t>
            </a:r>
            <a:r>
              <a:rPr lang="en-US" altLang="zh-CN" sz="1500">
                <a:solidFill>
                  <a:srgbClr val="FF0000"/>
                </a:solidFill>
              </a:rPr>
              <a:t>max pooling</a:t>
            </a:r>
          </a:p>
          <a:p>
            <a:pPr eaLnBrk="1" hangingPunct="1"/>
            <a:r>
              <a:rPr lang="en-US" altLang="zh-CN" sz="1500">
                <a:solidFill>
                  <a:srgbClr val="FF0000"/>
                </a:solidFill>
              </a:rPr>
              <a:t>2.</a:t>
            </a:r>
            <a:r>
              <a:rPr lang="zh-CN" altLang="en-US" sz="1500">
                <a:solidFill>
                  <a:srgbClr val="FF0000"/>
                </a:solidFill>
              </a:rPr>
              <a:t> </a:t>
            </a:r>
            <a:r>
              <a:rPr lang="en-US" altLang="zh-CN" sz="1500">
                <a:solidFill>
                  <a:srgbClr val="FF0000"/>
                </a:solidFill>
              </a:rPr>
              <a:t>up-sampling</a:t>
            </a:r>
          </a:p>
          <a:p>
            <a:pPr eaLnBrk="1" hangingPunct="1"/>
            <a:r>
              <a:rPr lang="en-US" altLang="zh-CN" sz="1500">
                <a:solidFill>
                  <a:srgbClr val="FF0000"/>
                </a:solidFill>
              </a:rPr>
              <a:t>3.concatenate</a:t>
            </a:r>
          </a:p>
          <a:p>
            <a:pPr eaLnBrk="1" hangingPunct="1"/>
            <a:endParaRPr lang="en-US" altLang="zh-CN" sz="1500"/>
          </a:p>
          <a:p>
            <a:pPr eaLnBrk="1" hangingPunct="1"/>
            <a:endParaRPr lang="zh-CN" altLang="en-US" sz="1500"/>
          </a:p>
        </p:txBody>
      </p:sp>
      <p:sp>
        <p:nvSpPr>
          <p:cNvPr id="40964" name="文本框 1"/>
          <p:cNvSpPr txBox="1">
            <a:spLocks noChangeArrowheads="1"/>
          </p:cNvSpPr>
          <p:nvPr/>
        </p:nvSpPr>
        <p:spPr bwMode="auto">
          <a:xfrm>
            <a:off x="4183857" y="1829991"/>
            <a:ext cx="145648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zh-CN" sz="1350"/>
              <a:t>Crop to 392*392</a:t>
            </a:r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203706" y="0"/>
            <a:ext cx="1003801" cy="820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</a:rPr>
              <a:t>UNet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80712"/>
      </p:ext>
    </p:extLst>
  </p:cSld>
  <p:clrMapOvr>
    <a:masterClrMapping/>
  </p:clrMapOvr>
  <p:transition spd="slow" advTm="32873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文本框 4"/>
          <p:cNvSpPr txBox="1">
            <a:spLocks noChangeArrowheads="1"/>
          </p:cNvSpPr>
          <p:nvPr/>
        </p:nvSpPr>
        <p:spPr bwMode="auto">
          <a:xfrm>
            <a:off x="908448" y="1091803"/>
            <a:ext cx="753070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zh-CN" sz="1350"/>
              <a:t>1.downsampling stage (feature extraction)</a:t>
            </a:r>
            <a:endParaRPr lang="zh-CN" altLang="en-US" sz="1350"/>
          </a:p>
        </p:txBody>
      </p:sp>
      <p:pic>
        <p:nvPicPr>
          <p:cNvPr id="4301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7" y="1529953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028" y="1529953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19" y="1529953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1529953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文本框 10"/>
          <p:cNvSpPr txBox="1">
            <a:spLocks noChangeArrowheads="1"/>
          </p:cNvSpPr>
          <p:nvPr/>
        </p:nvSpPr>
        <p:spPr bwMode="auto">
          <a:xfrm>
            <a:off x="908447" y="2769394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CONV1</a:t>
            </a:r>
          </a:p>
          <a:p>
            <a:pPr algn="ctr" eaLnBrk="1" hangingPunct="1"/>
            <a:r>
              <a:rPr lang="en-US" altLang="zh-CN" sz="1050"/>
              <a:t>64,256</a:t>
            </a:r>
            <a:endParaRPr lang="zh-CN" altLang="en-US" sz="1050"/>
          </a:p>
        </p:txBody>
      </p:sp>
      <p:sp>
        <p:nvSpPr>
          <p:cNvPr id="43016" name="文本框 11"/>
          <p:cNvSpPr txBox="1">
            <a:spLocks noChangeArrowheads="1"/>
          </p:cNvSpPr>
          <p:nvPr/>
        </p:nvSpPr>
        <p:spPr bwMode="auto">
          <a:xfrm>
            <a:off x="2511028" y="2769394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MAXPOOLING1</a:t>
            </a:r>
          </a:p>
          <a:p>
            <a:pPr algn="ctr" eaLnBrk="1" hangingPunct="1"/>
            <a:r>
              <a:rPr lang="en-US" altLang="zh-CN" sz="1050"/>
              <a:t>64,128</a:t>
            </a:r>
            <a:endParaRPr lang="zh-CN" altLang="en-US" sz="1050"/>
          </a:p>
        </p:txBody>
      </p:sp>
      <p:sp>
        <p:nvSpPr>
          <p:cNvPr id="43017" name="文本框 12"/>
          <p:cNvSpPr txBox="1">
            <a:spLocks noChangeArrowheads="1"/>
          </p:cNvSpPr>
          <p:nvPr/>
        </p:nvSpPr>
        <p:spPr bwMode="auto">
          <a:xfrm>
            <a:off x="4112419" y="2769394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CONV2</a:t>
            </a:r>
          </a:p>
          <a:p>
            <a:pPr algn="ctr" eaLnBrk="1" hangingPunct="1"/>
            <a:r>
              <a:rPr lang="en-US" altLang="zh-CN" sz="1050"/>
              <a:t>128,128</a:t>
            </a:r>
            <a:endParaRPr lang="zh-CN" altLang="en-US" sz="1050"/>
          </a:p>
        </p:txBody>
      </p:sp>
      <p:sp>
        <p:nvSpPr>
          <p:cNvPr id="43018" name="文本框 13"/>
          <p:cNvSpPr txBox="1">
            <a:spLocks noChangeArrowheads="1"/>
          </p:cNvSpPr>
          <p:nvPr/>
        </p:nvSpPr>
        <p:spPr bwMode="auto">
          <a:xfrm>
            <a:off x="5715001" y="2769394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MAXPOOLING2</a:t>
            </a:r>
          </a:p>
          <a:p>
            <a:pPr algn="ctr" eaLnBrk="1" hangingPunct="1"/>
            <a:r>
              <a:rPr lang="en-US" altLang="zh-CN" sz="1050"/>
              <a:t>128,64</a:t>
            </a:r>
            <a:endParaRPr lang="zh-CN" altLang="en-US" sz="1050"/>
          </a:p>
        </p:txBody>
      </p:sp>
      <p:pic>
        <p:nvPicPr>
          <p:cNvPr id="43019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82" y="1529953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0" name="文本框 16"/>
          <p:cNvSpPr txBox="1">
            <a:spLocks noChangeArrowheads="1"/>
          </p:cNvSpPr>
          <p:nvPr/>
        </p:nvSpPr>
        <p:spPr bwMode="auto">
          <a:xfrm>
            <a:off x="7317582" y="2769394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CONV3</a:t>
            </a:r>
          </a:p>
          <a:p>
            <a:pPr algn="ctr" eaLnBrk="1" hangingPunct="1"/>
            <a:r>
              <a:rPr lang="en-US" altLang="zh-CN" sz="1050"/>
              <a:t>256,64</a:t>
            </a:r>
            <a:endParaRPr lang="zh-CN" altLang="en-US" sz="1050"/>
          </a:p>
        </p:txBody>
      </p:sp>
      <p:pic>
        <p:nvPicPr>
          <p:cNvPr id="43021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7" y="3695701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2" name="文本框 20"/>
          <p:cNvSpPr txBox="1">
            <a:spLocks noChangeArrowheads="1"/>
          </p:cNvSpPr>
          <p:nvPr/>
        </p:nvSpPr>
        <p:spPr bwMode="auto">
          <a:xfrm>
            <a:off x="908447" y="4936331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MAXPOOLING3</a:t>
            </a:r>
          </a:p>
          <a:p>
            <a:pPr algn="ctr" eaLnBrk="1" hangingPunct="1"/>
            <a:r>
              <a:rPr lang="en-US" altLang="zh-CN" sz="1050"/>
              <a:t>256,32</a:t>
            </a:r>
            <a:endParaRPr lang="zh-CN" altLang="en-US" sz="1050"/>
          </a:p>
        </p:txBody>
      </p:sp>
      <p:pic>
        <p:nvPicPr>
          <p:cNvPr id="430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028" y="3695701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4" name="文本框 23"/>
          <p:cNvSpPr txBox="1">
            <a:spLocks noChangeArrowheads="1"/>
          </p:cNvSpPr>
          <p:nvPr/>
        </p:nvSpPr>
        <p:spPr bwMode="auto">
          <a:xfrm>
            <a:off x="2511028" y="4936331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CONV4</a:t>
            </a:r>
          </a:p>
          <a:p>
            <a:pPr algn="ctr" eaLnBrk="1" hangingPunct="1"/>
            <a:r>
              <a:rPr lang="en-US" altLang="zh-CN" sz="1050"/>
              <a:t>512,32</a:t>
            </a:r>
            <a:endParaRPr lang="zh-CN" altLang="en-US" sz="1050"/>
          </a:p>
        </p:txBody>
      </p:sp>
      <p:pic>
        <p:nvPicPr>
          <p:cNvPr id="43025" name="图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19" y="3695701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6" name="文本框 26"/>
          <p:cNvSpPr txBox="1">
            <a:spLocks noChangeArrowheads="1"/>
          </p:cNvSpPr>
          <p:nvPr/>
        </p:nvSpPr>
        <p:spPr bwMode="auto">
          <a:xfrm>
            <a:off x="4112419" y="4936331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MAXPOOLING4</a:t>
            </a:r>
          </a:p>
          <a:p>
            <a:pPr algn="ctr" eaLnBrk="1" hangingPunct="1"/>
            <a:r>
              <a:rPr lang="en-US" altLang="zh-CN" sz="1050"/>
              <a:t>1024,16</a:t>
            </a:r>
            <a:endParaRPr lang="zh-CN" altLang="en-US" sz="1050"/>
          </a:p>
        </p:txBody>
      </p:sp>
      <p:pic>
        <p:nvPicPr>
          <p:cNvPr id="43027" name="图片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3695701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8" name="文本框 29"/>
          <p:cNvSpPr txBox="1">
            <a:spLocks noChangeArrowheads="1"/>
          </p:cNvSpPr>
          <p:nvPr/>
        </p:nvSpPr>
        <p:spPr bwMode="auto">
          <a:xfrm>
            <a:off x="5715001" y="4936331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CONV5</a:t>
            </a:r>
          </a:p>
          <a:p>
            <a:pPr algn="ctr" eaLnBrk="1" hangingPunct="1"/>
            <a:r>
              <a:rPr lang="en-US" altLang="zh-CN" sz="1050"/>
              <a:t>1024,16</a:t>
            </a:r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123071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文本框 3"/>
          <p:cNvSpPr txBox="1">
            <a:spLocks noChangeArrowheads="1"/>
          </p:cNvSpPr>
          <p:nvPr/>
        </p:nvSpPr>
        <p:spPr bwMode="auto">
          <a:xfrm>
            <a:off x="922735" y="1070372"/>
            <a:ext cx="75318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zh-CN" sz="1350"/>
              <a:t>2.Upsampling stage</a:t>
            </a:r>
            <a:endParaRPr lang="zh-CN" altLang="en-US" sz="1350"/>
          </a:p>
        </p:txBody>
      </p:sp>
      <p:pic>
        <p:nvPicPr>
          <p:cNvPr id="45059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35" y="1444228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文本框 6"/>
          <p:cNvSpPr txBox="1">
            <a:spLocks noChangeArrowheads="1"/>
          </p:cNvSpPr>
          <p:nvPr/>
        </p:nvSpPr>
        <p:spPr bwMode="auto">
          <a:xfrm>
            <a:off x="922735" y="2620566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UPSAMPLING1 1024,32</a:t>
            </a:r>
            <a:endParaRPr lang="zh-CN" altLang="en-US" sz="1050"/>
          </a:p>
        </p:txBody>
      </p:sp>
      <p:pic>
        <p:nvPicPr>
          <p:cNvPr id="45061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16" y="1444228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文本框 9"/>
          <p:cNvSpPr txBox="1">
            <a:spLocks noChangeArrowheads="1"/>
          </p:cNvSpPr>
          <p:nvPr/>
        </p:nvSpPr>
        <p:spPr bwMode="auto">
          <a:xfrm>
            <a:off x="2601516" y="2620566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CONV6</a:t>
            </a:r>
          </a:p>
          <a:p>
            <a:pPr algn="ctr" eaLnBrk="1" hangingPunct="1"/>
            <a:r>
              <a:rPr lang="en-US" altLang="zh-CN" sz="1050"/>
              <a:t> 512,32</a:t>
            </a:r>
            <a:endParaRPr lang="zh-CN" altLang="en-US" sz="1050"/>
          </a:p>
        </p:txBody>
      </p:sp>
      <p:pic>
        <p:nvPicPr>
          <p:cNvPr id="45063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297" y="1444228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文本框 12"/>
          <p:cNvSpPr txBox="1">
            <a:spLocks noChangeArrowheads="1"/>
          </p:cNvSpPr>
          <p:nvPr/>
        </p:nvSpPr>
        <p:spPr bwMode="auto">
          <a:xfrm>
            <a:off x="4280297" y="2620566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UPSAMPLING2</a:t>
            </a:r>
          </a:p>
          <a:p>
            <a:pPr algn="ctr" eaLnBrk="1" hangingPunct="1"/>
            <a:r>
              <a:rPr lang="en-US" altLang="zh-CN" sz="1050"/>
              <a:t> 512,64</a:t>
            </a:r>
            <a:endParaRPr lang="zh-CN" altLang="en-US" sz="1050"/>
          </a:p>
        </p:txBody>
      </p:sp>
      <p:pic>
        <p:nvPicPr>
          <p:cNvPr id="4506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7" y="1444228"/>
            <a:ext cx="1081088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6" name="文本框 15"/>
          <p:cNvSpPr txBox="1">
            <a:spLocks noChangeArrowheads="1"/>
          </p:cNvSpPr>
          <p:nvPr/>
        </p:nvSpPr>
        <p:spPr bwMode="auto">
          <a:xfrm>
            <a:off x="5957887" y="2620566"/>
            <a:ext cx="10810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CONV7</a:t>
            </a:r>
          </a:p>
          <a:p>
            <a:pPr algn="ctr" eaLnBrk="1" hangingPunct="1"/>
            <a:r>
              <a:rPr lang="en-US" altLang="zh-CN" sz="1050"/>
              <a:t> 256,64</a:t>
            </a:r>
            <a:endParaRPr lang="zh-CN" altLang="en-US" sz="1050"/>
          </a:p>
        </p:txBody>
      </p:sp>
      <p:pic>
        <p:nvPicPr>
          <p:cNvPr id="45067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669" y="1444228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8" name="文本框 18"/>
          <p:cNvSpPr txBox="1">
            <a:spLocks noChangeArrowheads="1"/>
          </p:cNvSpPr>
          <p:nvPr/>
        </p:nvSpPr>
        <p:spPr bwMode="auto">
          <a:xfrm>
            <a:off x="7636669" y="2620566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UPSAMPLING3</a:t>
            </a:r>
          </a:p>
          <a:p>
            <a:pPr algn="ctr" eaLnBrk="1" hangingPunct="1"/>
            <a:r>
              <a:rPr lang="en-US" altLang="zh-CN" sz="1050"/>
              <a:t>256,128</a:t>
            </a:r>
            <a:endParaRPr lang="zh-CN" altLang="en-US" sz="1050"/>
          </a:p>
        </p:txBody>
      </p:sp>
      <p:sp>
        <p:nvSpPr>
          <p:cNvPr id="45069" name="文本框 21"/>
          <p:cNvSpPr txBox="1">
            <a:spLocks noChangeArrowheads="1"/>
          </p:cNvSpPr>
          <p:nvPr/>
        </p:nvSpPr>
        <p:spPr bwMode="auto">
          <a:xfrm>
            <a:off x="922735" y="4463653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CONV8</a:t>
            </a:r>
          </a:p>
          <a:p>
            <a:pPr algn="ctr" eaLnBrk="1" hangingPunct="1"/>
            <a:r>
              <a:rPr lang="en-US" altLang="zh-CN" sz="1050"/>
              <a:t> 128,128</a:t>
            </a:r>
            <a:endParaRPr lang="zh-CN" altLang="en-US" sz="1050"/>
          </a:p>
        </p:txBody>
      </p:sp>
      <p:pic>
        <p:nvPicPr>
          <p:cNvPr id="45070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16" y="3198019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1" name="文本框 24"/>
          <p:cNvSpPr txBox="1">
            <a:spLocks noChangeArrowheads="1"/>
          </p:cNvSpPr>
          <p:nvPr/>
        </p:nvSpPr>
        <p:spPr bwMode="auto">
          <a:xfrm>
            <a:off x="2601516" y="4463653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UPSAMPLING4</a:t>
            </a:r>
          </a:p>
          <a:p>
            <a:pPr algn="ctr" eaLnBrk="1" hangingPunct="1"/>
            <a:r>
              <a:rPr lang="en-US" altLang="zh-CN" sz="1050"/>
              <a:t>128,258</a:t>
            </a:r>
            <a:endParaRPr lang="zh-CN" altLang="en-US" sz="1050"/>
          </a:p>
        </p:txBody>
      </p:sp>
      <p:pic>
        <p:nvPicPr>
          <p:cNvPr id="45072" name="图片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35" y="3198019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3" name="图片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297" y="3198019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4" name="文本框 29"/>
          <p:cNvSpPr txBox="1">
            <a:spLocks noChangeArrowheads="1"/>
          </p:cNvSpPr>
          <p:nvPr/>
        </p:nvSpPr>
        <p:spPr bwMode="auto">
          <a:xfrm>
            <a:off x="4280297" y="4463653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CONV10</a:t>
            </a:r>
          </a:p>
          <a:p>
            <a:pPr algn="ctr" eaLnBrk="1" hangingPunct="1"/>
            <a:r>
              <a:rPr lang="en-US" altLang="zh-CN" sz="1050"/>
              <a:t> 64,256</a:t>
            </a:r>
            <a:endParaRPr lang="zh-CN" altLang="en-US" sz="1050"/>
          </a:p>
        </p:txBody>
      </p:sp>
      <p:pic>
        <p:nvPicPr>
          <p:cNvPr id="45075" name="图片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7" y="3198019"/>
            <a:ext cx="1081088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6" name="图片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669" y="3198019"/>
            <a:ext cx="1079897" cy="107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7" name="文本框 34"/>
          <p:cNvSpPr txBox="1">
            <a:spLocks noChangeArrowheads="1"/>
          </p:cNvSpPr>
          <p:nvPr/>
        </p:nvSpPr>
        <p:spPr bwMode="auto">
          <a:xfrm>
            <a:off x="5957887" y="4463653"/>
            <a:ext cx="10810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CONV11</a:t>
            </a:r>
          </a:p>
          <a:p>
            <a:pPr algn="ctr" eaLnBrk="1" hangingPunct="1"/>
            <a:r>
              <a:rPr lang="en-US" altLang="zh-CN" sz="1050"/>
              <a:t> 2,256</a:t>
            </a:r>
            <a:endParaRPr lang="zh-CN" altLang="en-US" sz="1050"/>
          </a:p>
        </p:txBody>
      </p:sp>
      <p:sp>
        <p:nvSpPr>
          <p:cNvPr id="45078" name="文本框 35"/>
          <p:cNvSpPr txBox="1">
            <a:spLocks noChangeArrowheads="1"/>
          </p:cNvSpPr>
          <p:nvPr/>
        </p:nvSpPr>
        <p:spPr bwMode="auto">
          <a:xfrm>
            <a:off x="7636669" y="4463653"/>
            <a:ext cx="1079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050"/>
              <a:t>CONV12</a:t>
            </a:r>
          </a:p>
          <a:p>
            <a:pPr algn="ctr" eaLnBrk="1" hangingPunct="1"/>
            <a:r>
              <a:rPr lang="en-US" altLang="zh-CN" sz="1050"/>
              <a:t> 1,256</a:t>
            </a:r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1861747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94" y="1271587"/>
            <a:ext cx="2357438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041" y="1271587"/>
            <a:ext cx="2357438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右箭头 8"/>
          <p:cNvSpPr/>
          <p:nvPr/>
        </p:nvSpPr>
        <p:spPr>
          <a:xfrm>
            <a:off x="4081463" y="2246710"/>
            <a:ext cx="1441847" cy="406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7109" name="文本框 9"/>
          <p:cNvSpPr txBox="1">
            <a:spLocks noChangeArrowheads="1"/>
          </p:cNvSpPr>
          <p:nvPr/>
        </p:nvSpPr>
        <p:spPr bwMode="auto">
          <a:xfrm>
            <a:off x="2066925" y="3752850"/>
            <a:ext cx="140017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350"/>
              <a:t>Input image</a:t>
            </a:r>
            <a:endParaRPr lang="zh-CN" altLang="en-US" sz="1350"/>
          </a:p>
        </p:txBody>
      </p:sp>
      <p:sp>
        <p:nvSpPr>
          <p:cNvPr id="47110" name="文本框 10"/>
          <p:cNvSpPr txBox="1">
            <a:spLocks noChangeArrowheads="1"/>
          </p:cNvSpPr>
          <p:nvPr/>
        </p:nvSpPr>
        <p:spPr bwMode="auto">
          <a:xfrm>
            <a:off x="6323410" y="3726656"/>
            <a:ext cx="127039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zh-CN" sz="1350"/>
              <a:t>Output image</a:t>
            </a: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219005886"/>
      </p:ext>
    </p:extLst>
  </p:cSld>
  <p:clrMapOvr>
    <a:masterClrMapping/>
  </p:clrMapOvr>
  <p:transition spd="slow" advTm="1403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472" y="-47283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图像分割的评价指标</a:t>
            </a:r>
            <a:endParaRPr lang="zh-CN" altLang="en-US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26" name="Picture 2" descr="https://img-blog.csdnimg.cn/img_convert/c466fe89754bfc2eedf862bb81c9819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416" y="943317"/>
            <a:ext cx="6761586" cy="416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62416" y="5335037"/>
            <a:ext cx="6559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T1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蓝色部分表示真实脑肿瘤</a:t>
            </a:r>
            <a:r>
              <a:rPr lang="zh-CN" altLang="en-US" dirty="0" smtClean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区域</a:t>
            </a:r>
            <a:r>
              <a:rPr lang="en-US" altLang="zh-CN" dirty="0" smtClean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(Ground 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Truth), </a:t>
            </a:r>
            <a:endParaRPr lang="en-US" altLang="zh-CN" dirty="0" smtClean="0">
              <a:solidFill>
                <a:srgbClr val="4D4D4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 smtClean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T0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除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T1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蓝色外的其它部分为正常脑区域</a:t>
            </a:r>
          </a:p>
          <a:p>
            <a:r>
              <a:rPr lang="en-US" altLang="zh-CN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P1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红色部分表示预测的脑肿瘤区域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(Prediction), </a:t>
            </a:r>
            <a:endParaRPr lang="en-US" altLang="zh-CN" dirty="0" smtClean="0">
              <a:solidFill>
                <a:srgbClr val="4D4D4D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 smtClean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P0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除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P1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红色的其它部分为预测的正常脑区域</a:t>
            </a:r>
            <a:endParaRPr lang="zh-CN" altLang="en-US" b="0" i="0" dirty="0">
              <a:solidFill>
                <a:srgbClr val="4D4D4D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0678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46822" y="1029542"/>
            <a:ext cx="83463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假设正样本为脑肿瘤,负样本为正常脑组织,则有如下: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TP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紫色部分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：True Positive,被判定为正样本，事实上也是正样本 ，即蓝色与红色的交集:   </a:t>
            </a:r>
          </a:p>
        </p:txBody>
      </p:sp>
      <p:pic>
        <p:nvPicPr>
          <p:cNvPr id="2052" name="Picture 4" descr="https://img-blog.csdnimg.cn/img_convert/810e10d91ac5406a3e7c5f55c22375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88" y="2316096"/>
            <a:ext cx="6858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7472" y="-47283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图像分割的评价指标</a:t>
            </a:r>
            <a:endParaRPr lang="zh-CN" altLang="en-US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8876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4204" y="943317"/>
            <a:ext cx="8122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TN(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紫色部分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400" dirty="0" smtClean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True Negative,</a:t>
            </a:r>
            <a:r>
              <a:rPr lang="zh-CN" altLang="en-US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被判定为负样本，事实上也是负样本，即红色与蓝色以外区域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074" name="Picture 2" descr="https://img-blog.csdnimg.cn/img_convert/6d4d515cffdf75904f8b98982069b1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71" y="2372536"/>
            <a:ext cx="6858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27472" y="-47283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图像分割的评价指标</a:t>
            </a:r>
            <a:endParaRPr lang="zh-CN" altLang="en-US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75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8" y="1032775"/>
            <a:ext cx="6561389" cy="1348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5" y="2508505"/>
            <a:ext cx="6818747" cy="4519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8" y="3180265"/>
            <a:ext cx="8211975" cy="28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3387" y="977802"/>
            <a:ext cx="7937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FP(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紫色部分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400" dirty="0" smtClean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False Positive,</a:t>
            </a:r>
            <a:r>
              <a:rPr lang="zh-CN" altLang="en-US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被判定为正样本，但事实上是负样本，即红色中除了蓝色部分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098" name="Picture 2" descr="https://img-blog.csdnimg.cn/img_convert/b0a401fd45cf757c22fb3cc75f38fe6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15" y="2017399"/>
            <a:ext cx="6858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27472" y="-47283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图像分割的评价指标</a:t>
            </a:r>
            <a:endParaRPr lang="zh-CN" altLang="en-US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3603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6910" y="19404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Dice</a:t>
            </a:r>
            <a:r>
              <a:rPr lang="zh-CN" altLang="en-US" sz="28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系数</a:t>
            </a:r>
            <a:r>
              <a:rPr lang="en-US" altLang="zh-CN" sz="28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br>
              <a:rPr lang="en-US" altLang="zh-CN" sz="28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876800"/>
          </a:xfrm>
        </p:spPr>
        <p:txBody>
          <a:bodyPr/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对于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分割过程中的评价标准主要采用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Dice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相似系数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(Dice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Similariy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Coefficient,DSC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),Dice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系数是一种集合相似度度量指标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通常用于计算两个样本的相似度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值的范围 ０－１ 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分割结果最好时值为 １ 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最差时值为 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</a:t>
            </a: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122" name="Picture 2" descr="https://img-blog.csdnimg.cn/202010201431572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60" y="2588368"/>
            <a:ext cx="52768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mg-blog.csdnimg.cn/img_convert/e4bf936186c24c0ae0ffce76e159ac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71989"/>
            <a:ext cx="518160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26460" y="-2391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图像分割的评价指标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endParaRPr lang="zh-CN" altLang="en-US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63229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64" y="1526119"/>
            <a:ext cx="8450347" cy="41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12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102" y="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IOU:</a:t>
            </a:r>
            <a:r>
              <a:rPr lang="zh-CN" altLang="en-US" sz="32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重叠度</a:t>
            </a:r>
            <a:r>
              <a:rPr lang="en-US" altLang="zh-CN" sz="32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(Intersection of Union)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196" y="1279188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IoU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分数是对象类别分割问题的标准性能度量。 给定一组图像，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IoU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测量给出了在该组图像中存在的对象的预测区域和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Ground Truth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区域之间的相似性，并且由以下等式定义：</a:t>
            </a: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146" name="Picture 2" descr="https://img-blog.csdnimg.cn/202010201452023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58" y="2881481"/>
            <a:ext cx="2820866" cy="64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82806" y="4608455"/>
            <a:ext cx="75537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其中</a:t>
            </a:r>
            <a:r>
              <a:rPr lang="en-US" altLang="zh-CN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TP</a:t>
            </a:r>
            <a:r>
              <a:rPr lang="zh-CN" altLang="en-US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FP</a:t>
            </a:r>
            <a:r>
              <a:rPr lang="zh-CN" altLang="en-US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FN</a:t>
            </a:r>
            <a:r>
              <a:rPr lang="zh-CN" altLang="en-US" sz="24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分别表示真阳性，假阳性和假阴性计数。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86635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9226"/>
            <a:ext cx="8501779" cy="48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690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6383" y="1259732"/>
            <a:ext cx="8229600" cy="4876800"/>
          </a:xfrm>
        </p:spPr>
        <p:txBody>
          <a:bodyPr/>
          <a:lstStyle/>
          <a:p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TPR:True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Positive Rate(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真阳性率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):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预测正确的样本占总阳性样本的比例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越大越好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又称为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Sensitivity: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灵敏度</a:t>
            </a: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170" name="Picture 2" descr="https://img-blog.csdnimg.cn/202010201502422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82" y="2301401"/>
            <a:ext cx="33242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18" y="3235676"/>
            <a:ext cx="6401355" cy="34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3143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9651" y="1104089"/>
            <a:ext cx="8229600" cy="4876800"/>
          </a:xfrm>
        </p:spPr>
        <p:txBody>
          <a:bodyPr/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Precision: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精确率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表示预测为阳性的样本中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预测正确的比例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越大越好</a:t>
            </a: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194" name="Picture 2" descr="https://img-blog.csdnimg.cn/202010201508268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10" y="2021122"/>
            <a:ext cx="3095625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738" y="2814731"/>
            <a:ext cx="7018971" cy="37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974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2647" y="958175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Hausdorff_95 (95% HD):Dice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系数对分割出的内部填充比较敏感，而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hausdorff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distance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对分割出的边界比较敏感。</a:t>
            </a: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218" name="Picture 2" descr="https://img-blog.csdnimg.cn/img_convert/8289224a8b6a0be12b8944099f1dea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0" y="1838188"/>
            <a:ext cx="8560340" cy="9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img-blog.csdnimg.cn/img_convert/930433ba8baa1e33e149549f4261def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9"/>
          <a:stretch/>
        </p:blipFill>
        <p:spPr bwMode="auto">
          <a:xfrm>
            <a:off x="1225278" y="2760229"/>
            <a:ext cx="4494585" cy="33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787958" y="3290325"/>
            <a:ext cx="32198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单向</a:t>
            </a:r>
            <a:r>
              <a:rPr lang="en-US" altLang="zh-CN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先找最小</a:t>
            </a:r>
            <a:r>
              <a:rPr lang="en-US" altLang="zh-CN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再找最大</a:t>
            </a:r>
          </a:p>
          <a:p>
            <a:r>
              <a:rPr lang="zh-CN" altLang="en-US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双向</a:t>
            </a:r>
            <a:r>
              <a:rPr lang="en-US" altLang="zh-CN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先找单向</a:t>
            </a:r>
            <a:r>
              <a:rPr lang="en-US" altLang="zh-CN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再找最大</a:t>
            </a:r>
          </a:p>
          <a:p>
            <a:r>
              <a:rPr lang="en-US" altLang="zh-CN" sz="2000" b="1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Hausdorff_95</a:t>
            </a:r>
            <a:r>
              <a:rPr lang="zh-CN" altLang="en-US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就是是最后的值乘以</a:t>
            </a:r>
            <a:r>
              <a:rPr lang="en-US" altLang="zh-CN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95%,</a:t>
            </a:r>
            <a:r>
              <a:rPr lang="zh-CN" altLang="en-US" sz="2000" dirty="0">
                <a:solidFill>
                  <a:srgbClr val="4D4D4D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目的是为了消除离群值的一个非常小的子集的影响。</a:t>
            </a:r>
            <a:endParaRPr lang="zh-CN" altLang="en-US" sz="2000" b="0" i="0" dirty="0">
              <a:solidFill>
                <a:srgbClr val="4D4D4D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81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120875" y="93267"/>
            <a:ext cx="8911799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Simple Recipe for Classification + Localization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04625" y="862767"/>
            <a:ext cx="8452500" cy="11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At test time use both heads</a:t>
            </a:r>
          </a:p>
        </p:txBody>
      </p:sp>
      <p:sp>
        <p:nvSpPr>
          <p:cNvPr id="314" name="Shape 314"/>
          <p:cNvSpPr/>
          <p:nvPr/>
        </p:nvSpPr>
        <p:spPr>
          <a:xfrm rot="5400000">
            <a:off x="16668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079224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1648950" y="29967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2792574" y="50974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19" name="Shape 319"/>
          <p:cNvCxnSpPr>
            <a:endCxn id="314" idx="2"/>
          </p:cNvCxnSpPr>
          <p:nvPr/>
        </p:nvCxnSpPr>
        <p:spPr>
          <a:xfrm>
            <a:off x="1708276" y="461116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0" name="Shape 320"/>
          <p:cNvCxnSpPr/>
          <p:nvPr/>
        </p:nvCxnSpPr>
        <p:spPr>
          <a:xfrm>
            <a:off x="27264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21" name="Shape 321"/>
          <p:cNvGrpSpPr/>
          <p:nvPr/>
        </p:nvGrpSpPr>
        <p:grpSpPr>
          <a:xfrm>
            <a:off x="4472600" y="1562333"/>
            <a:ext cx="1776137" cy="1833119"/>
            <a:chOff x="4238657" y="1062230"/>
            <a:chExt cx="2511862" cy="1944335"/>
          </a:xfrm>
        </p:grpSpPr>
        <p:sp>
          <p:nvSpPr>
            <p:cNvPr id="322" name="Shape 32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28" name="Shape 32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29" name="Shape 329"/>
          <p:cNvGrpSpPr/>
          <p:nvPr/>
        </p:nvGrpSpPr>
        <p:grpSpPr>
          <a:xfrm>
            <a:off x="4472600" y="3910567"/>
            <a:ext cx="2030693" cy="1833119"/>
            <a:chOff x="4238657" y="1062230"/>
            <a:chExt cx="2871861" cy="1944335"/>
          </a:xfrm>
        </p:grpSpPr>
        <p:sp>
          <p:nvSpPr>
            <p:cNvPr id="330" name="Shape 33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36" name="Shape 33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37" name="Shape 337"/>
          <p:cNvCxnSpPr>
            <a:stCxn id="315" idx="5"/>
            <a:endCxn id="322" idx="1"/>
          </p:cNvCxnSpPr>
          <p:nvPr/>
        </p:nvCxnSpPr>
        <p:spPr>
          <a:xfrm rot="10800000" flipH="1">
            <a:off x="3942924" y="2674764"/>
            <a:ext cx="982200" cy="1867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8" name="Shape 338"/>
          <p:cNvCxnSpPr>
            <a:stCxn id="315" idx="5"/>
            <a:endCxn id="330" idx="1"/>
          </p:cNvCxnSpPr>
          <p:nvPr/>
        </p:nvCxnSpPr>
        <p:spPr>
          <a:xfrm>
            <a:off x="3942924" y="4541964"/>
            <a:ext cx="982200" cy="481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1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910566"/>
            <a:ext cx="1494901" cy="140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96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Per-class vs class agnostic regression</a:t>
            </a:r>
          </a:p>
        </p:txBody>
      </p:sp>
      <p:sp>
        <p:nvSpPr>
          <p:cNvPr id="346" name="Shape 346"/>
          <p:cNvSpPr/>
          <p:nvPr/>
        </p:nvSpPr>
        <p:spPr>
          <a:xfrm rot="5400000">
            <a:off x="16668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3079224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648950" y="29967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792574" y="50974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51" name="Shape 351"/>
          <p:cNvCxnSpPr>
            <a:endCxn id="346" idx="2"/>
          </p:cNvCxnSpPr>
          <p:nvPr/>
        </p:nvCxnSpPr>
        <p:spPr>
          <a:xfrm>
            <a:off x="1708276" y="461116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2" name="Shape 352"/>
          <p:cNvCxnSpPr/>
          <p:nvPr/>
        </p:nvCxnSpPr>
        <p:spPr>
          <a:xfrm>
            <a:off x="27264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53" name="Shape 353"/>
          <p:cNvGrpSpPr/>
          <p:nvPr/>
        </p:nvGrpSpPr>
        <p:grpSpPr>
          <a:xfrm>
            <a:off x="4472600" y="1562333"/>
            <a:ext cx="1776137" cy="1833119"/>
            <a:chOff x="4238657" y="1062230"/>
            <a:chExt cx="2511862" cy="1944335"/>
          </a:xfrm>
        </p:grpSpPr>
        <p:sp>
          <p:nvSpPr>
            <p:cNvPr id="354" name="Shape 354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60" name="Shape 360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61" name="Shape 361"/>
          <p:cNvGrpSpPr/>
          <p:nvPr/>
        </p:nvGrpSpPr>
        <p:grpSpPr>
          <a:xfrm>
            <a:off x="4472600" y="3910567"/>
            <a:ext cx="2030693" cy="1833119"/>
            <a:chOff x="4238657" y="1062230"/>
            <a:chExt cx="2871861" cy="1944335"/>
          </a:xfrm>
        </p:grpSpPr>
        <p:sp>
          <p:nvSpPr>
            <p:cNvPr id="362" name="Shape 36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69" name="Shape 369"/>
          <p:cNvCxnSpPr>
            <a:stCxn id="347" idx="5"/>
            <a:endCxn id="354" idx="1"/>
          </p:cNvCxnSpPr>
          <p:nvPr/>
        </p:nvCxnSpPr>
        <p:spPr>
          <a:xfrm rot="10800000" flipH="1">
            <a:off x="3942924" y="2674764"/>
            <a:ext cx="982200" cy="1867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0" name="Shape 370"/>
          <p:cNvCxnSpPr>
            <a:stCxn id="347" idx="5"/>
            <a:endCxn id="362" idx="1"/>
          </p:cNvCxnSpPr>
          <p:nvPr/>
        </p:nvCxnSpPr>
        <p:spPr>
          <a:xfrm>
            <a:off x="3942924" y="4541964"/>
            <a:ext cx="982200" cy="481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1" name="Shape 371"/>
          <p:cNvSpPr txBox="1"/>
          <p:nvPr/>
        </p:nvSpPr>
        <p:spPr>
          <a:xfrm>
            <a:off x="340925" y="1313501"/>
            <a:ext cx="2839500" cy="92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Assume classification over C classes:</a:t>
            </a:r>
            <a:r>
              <a:rPr lang="en"/>
              <a:t> 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6338125" y="1823501"/>
            <a:ext cx="2447400" cy="131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Classification head</a:t>
            </a:r>
            <a:r>
              <a:rPr lang="en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 numbers </a:t>
            </a:r>
            <a:br>
              <a:rPr lang="en" sz="1800"/>
            </a:br>
            <a:r>
              <a:rPr lang="en" sz="1800"/>
              <a:t>(one per class)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6409975" y="3445067"/>
            <a:ext cx="2030700" cy="12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 agnostic: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6409976" y="4651703"/>
            <a:ext cx="2303699" cy="124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 specific: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C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class)</a:t>
            </a:r>
          </a:p>
        </p:txBody>
      </p:sp>
      <p:pic>
        <p:nvPicPr>
          <p:cNvPr id="34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910566"/>
            <a:ext cx="1494901" cy="140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7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Where to attach the regression head?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784295"/>
            <a:ext cx="1494901" cy="165373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 rot="5400000">
            <a:off x="16668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079224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45075" y="4038834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641475" y="4038634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4891875" y="4236433"/>
            <a:ext cx="1065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1648950" y="29967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792574" y="50974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929912" y="2995479"/>
            <a:ext cx="1488813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Fully-connected layers</a:t>
            </a:r>
          </a:p>
        </p:txBody>
      </p:sp>
      <p:sp>
        <p:nvSpPr>
          <p:cNvPr id="391" name="Shape 391"/>
          <p:cNvSpPr/>
          <p:nvPr/>
        </p:nvSpPr>
        <p:spPr>
          <a:xfrm>
            <a:off x="5418725" y="4068834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4753475" y="5253233"/>
            <a:ext cx="1437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393" name="Shape 393"/>
          <p:cNvCxnSpPr>
            <a:stCxn id="381" idx="3"/>
            <a:endCxn id="382" idx="2"/>
          </p:cNvCxnSpPr>
          <p:nvPr/>
        </p:nvCxnSpPr>
        <p:spPr>
          <a:xfrm>
            <a:off x="1708276" y="461116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4" name="Shape 394"/>
          <p:cNvCxnSpPr/>
          <p:nvPr/>
        </p:nvCxnSpPr>
        <p:spPr>
          <a:xfrm>
            <a:off x="27264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5" name="Shape 395"/>
          <p:cNvCxnSpPr/>
          <p:nvPr/>
        </p:nvCxnSpPr>
        <p:spPr>
          <a:xfrm>
            <a:off x="3970675" y="4611165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6" name="Shape 396"/>
          <p:cNvCxnSpPr/>
          <p:nvPr/>
        </p:nvCxnSpPr>
        <p:spPr>
          <a:xfrm>
            <a:off x="5047450" y="4611165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7" name="Shape 397"/>
          <p:cNvCxnSpPr/>
          <p:nvPr/>
        </p:nvCxnSpPr>
        <p:spPr>
          <a:xfrm>
            <a:off x="5711900" y="46010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8" name="Shape 398"/>
          <p:cNvSpPr txBox="1"/>
          <p:nvPr/>
        </p:nvSpPr>
        <p:spPr>
          <a:xfrm>
            <a:off x="6070251" y="4338633"/>
            <a:ext cx="1372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3818726" y="1464234"/>
            <a:ext cx="1712099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After conv layers</a:t>
            </a:r>
            <a:r>
              <a:rPr lang="en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Overfeat, VGG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6038600" y="1571112"/>
            <a:ext cx="2218727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After last FC layer</a:t>
            </a:r>
            <a:r>
              <a:rPr lang="en" dirty="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DeepPose, R-CNN</a:t>
            </a:r>
          </a:p>
        </p:txBody>
      </p:sp>
      <p:cxnSp>
        <p:nvCxnSpPr>
          <p:cNvPr id="401" name="Shape 401"/>
          <p:cNvCxnSpPr>
            <a:stCxn id="383" idx="5"/>
            <a:endCxn id="399" idx="1"/>
          </p:cNvCxnSpPr>
          <p:nvPr/>
        </p:nvCxnSpPr>
        <p:spPr>
          <a:xfrm rot="10800000">
            <a:off x="3818724" y="1884364"/>
            <a:ext cx="124200" cy="2657600"/>
          </a:xfrm>
          <a:prstGeom prst="curvedConnector5">
            <a:avLst>
              <a:gd name="adj1" fmla="val -103664"/>
              <a:gd name="adj2" fmla="val 45796"/>
              <a:gd name="adj3" fmla="val 29172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2" name="Shape 402"/>
          <p:cNvCxnSpPr>
            <a:stCxn id="386" idx="3"/>
            <a:endCxn id="400" idx="1"/>
          </p:cNvCxnSpPr>
          <p:nvPr/>
        </p:nvCxnSpPr>
        <p:spPr>
          <a:xfrm flipV="1">
            <a:off x="4998375" y="1991312"/>
            <a:ext cx="1040225" cy="260972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9460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Aside: Localizing multiple objects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40925" y="907101"/>
            <a:ext cx="3756062" cy="203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Want to localize </a:t>
            </a:r>
            <a:r>
              <a:rPr lang="en" sz="2000" b="1" dirty="0"/>
              <a:t>exactly </a:t>
            </a:r>
            <a:r>
              <a:rPr lang="en" sz="2000" dirty="0"/>
              <a:t>K objects in each image</a:t>
            </a:r>
            <a:br>
              <a:rPr lang="en" sz="2000" dirty="0"/>
            </a:br>
            <a:endParaRPr lang="en"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(e.g. whole cat, cat head, cat left ear, cat right ear for K=4)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784295"/>
            <a:ext cx="1494901" cy="165373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 rot="5400000">
            <a:off x="16668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3079224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1648950" y="29967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2792574" y="50974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416" name="Shape 416"/>
          <p:cNvCxnSpPr>
            <a:stCxn id="410" idx="3"/>
            <a:endCxn id="411" idx="2"/>
          </p:cNvCxnSpPr>
          <p:nvPr/>
        </p:nvCxnSpPr>
        <p:spPr>
          <a:xfrm>
            <a:off x="1708276" y="461116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17" name="Shape 417"/>
          <p:cNvGrpSpPr/>
          <p:nvPr/>
        </p:nvGrpSpPr>
        <p:grpSpPr>
          <a:xfrm>
            <a:off x="4472600" y="1562333"/>
            <a:ext cx="1776137" cy="1833119"/>
            <a:chOff x="4238657" y="1062230"/>
            <a:chExt cx="2511862" cy="1944335"/>
          </a:xfrm>
        </p:grpSpPr>
        <p:sp>
          <p:nvSpPr>
            <p:cNvPr id="418" name="Shape 41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424" name="Shape 42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25" name="Shape 425"/>
          <p:cNvGrpSpPr/>
          <p:nvPr/>
        </p:nvGrpSpPr>
        <p:grpSpPr>
          <a:xfrm>
            <a:off x="4472600" y="3910567"/>
            <a:ext cx="2030693" cy="1833119"/>
            <a:chOff x="4238657" y="1062230"/>
            <a:chExt cx="2871861" cy="1944335"/>
          </a:xfrm>
        </p:grpSpPr>
        <p:sp>
          <p:nvSpPr>
            <p:cNvPr id="426" name="Shape 42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432" name="Shape 43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433" name="Shape 433"/>
          <p:cNvCxnSpPr>
            <a:stCxn id="412" idx="5"/>
            <a:endCxn id="418" idx="1"/>
          </p:cNvCxnSpPr>
          <p:nvPr/>
        </p:nvCxnSpPr>
        <p:spPr>
          <a:xfrm rot="10800000" flipH="1">
            <a:off x="3942924" y="2674764"/>
            <a:ext cx="982200" cy="1867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4" name="Shape 434"/>
          <p:cNvCxnSpPr>
            <a:stCxn id="412" idx="5"/>
            <a:endCxn id="426" idx="1"/>
          </p:cNvCxnSpPr>
          <p:nvPr/>
        </p:nvCxnSpPr>
        <p:spPr>
          <a:xfrm>
            <a:off x="3942924" y="4541964"/>
            <a:ext cx="982200" cy="481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5" name="Shape 435"/>
          <p:cNvSpPr txBox="1"/>
          <p:nvPr/>
        </p:nvSpPr>
        <p:spPr>
          <a:xfrm>
            <a:off x="6589551" y="4695236"/>
            <a:ext cx="2303699" cy="124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K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object)</a:t>
            </a:r>
          </a:p>
        </p:txBody>
      </p:sp>
      <p:cxnSp>
        <p:nvCxnSpPr>
          <p:cNvPr id="436" name="Shape 436"/>
          <p:cNvCxnSpPr/>
          <p:nvPr/>
        </p:nvCxnSpPr>
        <p:spPr>
          <a:xfrm>
            <a:off x="27264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8924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756" y="160665"/>
            <a:ext cx="49696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bg1"/>
                </a:solidFill>
              </a:rPr>
              <a:t>Sliding </a:t>
            </a:r>
            <a:r>
              <a:rPr lang="en" altLang="zh-CN" sz="3200" dirty="0" smtClean="0">
                <a:solidFill>
                  <a:schemeClr val="bg1"/>
                </a:solidFill>
              </a:rPr>
              <a:t>Windows detection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8" y="1227839"/>
            <a:ext cx="1950889" cy="20042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594" y="1227839"/>
            <a:ext cx="1971679" cy="19716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790" y="1227839"/>
            <a:ext cx="2052705" cy="2076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986" y="1227839"/>
            <a:ext cx="2052705" cy="21083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477" y="3848578"/>
            <a:ext cx="2004234" cy="20270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966" y="3856199"/>
            <a:ext cx="1981372" cy="2019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1209" y="33362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scale1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020836" y="583401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scale2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418894" y="583401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scale3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86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228050" y="-45801"/>
            <a:ext cx="8872800" cy="104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Localization and Detection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l="25298" r="25177"/>
          <a:stretch/>
        </p:blipFill>
        <p:spPr>
          <a:xfrm>
            <a:off x="4328580" y="1313968"/>
            <a:ext cx="4772270" cy="438503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6202925" y="5699000"/>
            <a:ext cx="29067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Results from Faster R-CNN, Ren et al 2015</a:t>
            </a:r>
          </a:p>
        </p:txBody>
      </p:sp>
      <p:grpSp>
        <p:nvGrpSpPr>
          <p:cNvPr id="5" name="Shape 120"/>
          <p:cNvGrpSpPr/>
          <p:nvPr/>
        </p:nvGrpSpPr>
        <p:grpSpPr>
          <a:xfrm>
            <a:off x="906795" y="1292574"/>
            <a:ext cx="2007150" cy="2029243"/>
            <a:chOff x="448550" y="2723399"/>
            <a:chExt cx="2141874" cy="1796500"/>
          </a:xfrm>
        </p:grpSpPr>
        <p:pic>
          <p:nvPicPr>
            <p:cNvPr id="6" name="Shape 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Shape 122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95" y="3604303"/>
            <a:ext cx="2007150" cy="20611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99309" y="5643512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Location                                                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5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2669933"/>
            <a:ext cx="1342498" cy="1413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43526" y="43064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471" name="Shape 471"/>
          <p:cNvSpPr/>
          <p:nvPr/>
        </p:nvSpPr>
        <p:spPr>
          <a:xfrm rot="5400000">
            <a:off x="1894899" y="3011584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1807401" y="1852067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473" name="Shape 473"/>
          <p:cNvSpPr/>
          <p:nvPr/>
        </p:nvSpPr>
        <p:spPr>
          <a:xfrm>
            <a:off x="3188125" y="3166600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2948726" y="3982733"/>
            <a:ext cx="13424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475" name="Shape 475"/>
          <p:cNvSpPr/>
          <p:nvPr/>
        </p:nvSpPr>
        <p:spPr>
          <a:xfrm>
            <a:off x="5096475" y="1305367"/>
            <a:ext cx="106500" cy="1653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6003675" y="1305367"/>
            <a:ext cx="106500" cy="1653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6971725" y="15313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5096475" y="3707534"/>
            <a:ext cx="106500" cy="1653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6003675" y="4043534"/>
            <a:ext cx="106500" cy="840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 txBox="1"/>
          <p:nvPr/>
        </p:nvSpPr>
        <p:spPr>
          <a:xfrm>
            <a:off x="4768826" y="5496733"/>
            <a:ext cx="7310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5682576" y="5395133"/>
            <a:ext cx="7310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6596325" y="5275800"/>
            <a:ext cx="10674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784176" y="849125"/>
            <a:ext cx="7310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5691376" y="849125"/>
            <a:ext cx="7310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6493500" y="863225"/>
            <a:ext cx="158054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Class scores: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1000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 flipH="1">
            <a:off x="4204700" y="2084865"/>
            <a:ext cx="764700" cy="121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4191400" y="3494734"/>
            <a:ext cx="764700" cy="11971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8" name="Shape 488"/>
          <p:cNvCxnSpPr/>
          <p:nvPr/>
        </p:nvCxnSpPr>
        <p:spPr>
          <a:xfrm>
            <a:off x="5337226" y="2121567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9" name="Shape 489"/>
          <p:cNvCxnSpPr/>
          <p:nvPr/>
        </p:nvCxnSpPr>
        <p:spPr>
          <a:xfrm>
            <a:off x="6320901" y="20848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5367651" y="4480267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1" name="Shape 491"/>
          <p:cNvCxnSpPr/>
          <p:nvPr/>
        </p:nvCxnSpPr>
        <p:spPr>
          <a:xfrm>
            <a:off x="6277126" y="4480267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2" name="Shape 492"/>
          <p:cNvSpPr txBox="1"/>
          <p:nvPr/>
        </p:nvSpPr>
        <p:spPr>
          <a:xfrm>
            <a:off x="7676075" y="1730234"/>
            <a:ext cx="1134550" cy="7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Softmax</a:t>
            </a:r>
            <a:br>
              <a:rPr lang="en" dirty="0"/>
            </a:br>
            <a:r>
              <a:rPr lang="en" dirty="0"/>
              <a:t>loss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7458075" y="4183267"/>
            <a:ext cx="1195701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Euclidean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loss</a:t>
            </a:r>
          </a:p>
        </p:txBody>
      </p:sp>
      <p:sp>
        <p:nvSpPr>
          <p:cNvPr id="494" name="Shape 494"/>
          <p:cNvSpPr/>
          <p:nvPr/>
        </p:nvSpPr>
        <p:spPr>
          <a:xfrm>
            <a:off x="6976276" y="3877567"/>
            <a:ext cx="307499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5" name="Shape 495"/>
          <p:cNvSpPr txBox="1"/>
          <p:nvPr/>
        </p:nvSpPr>
        <p:spPr>
          <a:xfrm>
            <a:off x="664812" y="975328"/>
            <a:ext cx="3822850" cy="9732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仿宋" panose="02010609060101010101" pitchFamily="49" charset="-122"/>
                <a:ea typeface="仿宋" panose="02010609060101010101" pitchFamily="49" charset="-122"/>
              </a:rPr>
              <a:t>Winner of </a:t>
            </a:r>
            <a:r>
              <a:rPr lang="e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ILSVRC 2013 localization challenge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一阶段目标检测，基于</a:t>
            </a:r>
            <a:r>
              <a:rPr lang="en-US" altLang="zh-CN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Alexnet</a:t>
            </a:r>
            <a:endParaRPr lang="e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4451899" y="3584734"/>
            <a:ext cx="483900" cy="45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5361374" y="3854135"/>
            <a:ext cx="483900" cy="45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FC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6301275" y="3877567"/>
            <a:ext cx="483900" cy="45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FC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337224" y="1500834"/>
            <a:ext cx="483900" cy="45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6298999" y="1498676"/>
            <a:ext cx="483900" cy="45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FC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4451899" y="2669934"/>
            <a:ext cx="483900" cy="45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38200" y="5628067"/>
            <a:ext cx="38412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51825" y="24748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5*5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47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Efficient Sliding Window: Overfeat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543526" y="43064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657" name="Shape 657"/>
          <p:cNvSpPr/>
          <p:nvPr/>
        </p:nvSpPr>
        <p:spPr>
          <a:xfrm rot="5400000">
            <a:off x="1894899" y="3011584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 txBox="1"/>
          <p:nvPr/>
        </p:nvSpPr>
        <p:spPr>
          <a:xfrm>
            <a:off x="1807401" y="1852067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659" name="Shape 659"/>
          <p:cNvSpPr/>
          <p:nvPr/>
        </p:nvSpPr>
        <p:spPr>
          <a:xfrm>
            <a:off x="3188125" y="3166600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 txBox="1"/>
          <p:nvPr/>
        </p:nvSpPr>
        <p:spPr>
          <a:xfrm>
            <a:off x="2814452" y="3982733"/>
            <a:ext cx="1476773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Feature map: </a:t>
            </a:r>
            <a:br>
              <a:rPr lang="en" dirty="0"/>
            </a:br>
            <a:r>
              <a:rPr lang="en" dirty="0"/>
              <a:t>1024 x 5 x 5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4561700" y="4752667"/>
            <a:ext cx="1171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5825875" y="4752667"/>
            <a:ext cx="12087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cxnSp>
        <p:nvCxnSpPr>
          <p:cNvPr id="663" name="Shape 663"/>
          <p:cNvCxnSpPr/>
          <p:nvPr/>
        </p:nvCxnSpPr>
        <p:spPr>
          <a:xfrm rot="10800000" flipH="1">
            <a:off x="4204701" y="2182465"/>
            <a:ext cx="485399" cy="111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4" name="Shape 664"/>
          <p:cNvCxnSpPr/>
          <p:nvPr/>
        </p:nvCxnSpPr>
        <p:spPr>
          <a:xfrm>
            <a:off x="4191401" y="3494733"/>
            <a:ext cx="512099" cy="9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5" name="Shape 665"/>
          <p:cNvSpPr txBox="1"/>
          <p:nvPr/>
        </p:nvSpPr>
        <p:spPr>
          <a:xfrm>
            <a:off x="4375700" y="3279934"/>
            <a:ext cx="764700" cy="7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6" name="Shape 666"/>
          <p:cNvSpPr/>
          <p:nvPr/>
        </p:nvSpPr>
        <p:spPr>
          <a:xfrm>
            <a:off x="4765100" y="4528634"/>
            <a:ext cx="764700" cy="2471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4361700" y="2470367"/>
            <a:ext cx="764700" cy="7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8" name="Shape 668"/>
          <p:cNvSpPr/>
          <p:nvPr/>
        </p:nvSpPr>
        <p:spPr>
          <a:xfrm>
            <a:off x="6047875" y="4528634"/>
            <a:ext cx="764700" cy="2471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69" name="Shape 669"/>
          <p:cNvCxnSpPr/>
          <p:nvPr/>
        </p:nvCxnSpPr>
        <p:spPr>
          <a:xfrm>
            <a:off x="5586626" y="4640100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0" name="Shape 670"/>
          <p:cNvSpPr txBox="1"/>
          <p:nvPr/>
        </p:nvSpPr>
        <p:spPr>
          <a:xfrm>
            <a:off x="5160926" y="4013783"/>
            <a:ext cx="1251599" cy="42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4581750" y="1548783"/>
            <a:ext cx="1171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5845925" y="1548783"/>
            <a:ext cx="12087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sp>
        <p:nvSpPr>
          <p:cNvPr id="673" name="Shape 673"/>
          <p:cNvSpPr/>
          <p:nvPr/>
        </p:nvSpPr>
        <p:spPr>
          <a:xfrm>
            <a:off x="4762987" y="1980201"/>
            <a:ext cx="764700" cy="2471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6045762" y="1980201"/>
            <a:ext cx="764700" cy="2471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5" name="Shape 675"/>
          <p:cNvCxnSpPr/>
          <p:nvPr/>
        </p:nvCxnSpPr>
        <p:spPr>
          <a:xfrm>
            <a:off x="5584514" y="2091667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6" name="Shape 676"/>
          <p:cNvSpPr txBox="1"/>
          <p:nvPr/>
        </p:nvSpPr>
        <p:spPr>
          <a:xfrm>
            <a:off x="6960475" y="4752667"/>
            <a:ext cx="1480800" cy="62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Box coordinates:</a:t>
            </a:r>
            <a:br>
              <a:rPr lang="en" sz="1200"/>
            </a:br>
            <a:r>
              <a:rPr lang="en" sz="1200"/>
              <a:t>(4 x 1000) x 1 x 1</a:t>
            </a:r>
          </a:p>
        </p:txBody>
      </p:sp>
      <p:sp>
        <p:nvSpPr>
          <p:cNvPr id="677" name="Shape 677"/>
          <p:cNvSpPr/>
          <p:nvPr/>
        </p:nvSpPr>
        <p:spPr>
          <a:xfrm>
            <a:off x="7334875" y="4528634"/>
            <a:ext cx="764700" cy="2471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8" name="Shape 678"/>
          <p:cNvCxnSpPr/>
          <p:nvPr/>
        </p:nvCxnSpPr>
        <p:spPr>
          <a:xfrm>
            <a:off x="6873626" y="4640100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9" name="Shape 679"/>
          <p:cNvSpPr txBox="1"/>
          <p:nvPr/>
        </p:nvSpPr>
        <p:spPr>
          <a:xfrm>
            <a:off x="7004925" y="1358183"/>
            <a:ext cx="1480800" cy="62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Class scores:</a:t>
            </a:r>
            <a:br>
              <a:rPr lang="en" sz="1200"/>
            </a:br>
            <a:r>
              <a:rPr lang="en" sz="1200"/>
              <a:t>1000 x 1 x 1</a:t>
            </a:r>
          </a:p>
        </p:txBody>
      </p:sp>
      <p:sp>
        <p:nvSpPr>
          <p:cNvPr id="680" name="Shape 680"/>
          <p:cNvSpPr/>
          <p:nvPr/>
        </p:nvSpPr>
        <p:spPr>
          <a:xfrm>
            <a:off x="7332775" y="1980183"/>
            <a:ext cx="764700" cy="2471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1" name="Shape 681"/>
          <p:cNvCxnSpPr/>
          <p:nvPr/>
        </p:nvCxnSpPr>
        <p:spPr>
          <a:xfrm>
            <a:off x="6871526" y="2091649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6452427" y="4015715"/>
            <a:ext cx="1251599" cy="42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080576" y="2261717"/>
            <a:ext cx="1251599" cy="42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6372077" y="2263649"/>
            <a:ext cx="1251599" cy="42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294376" y="958800"/>
            <a:ext cx="3930299" cy="8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Efficient sliding window by converting fully-connected layers into convolutions</a:t>
            </a:r>
          </a:p>
        </p:txBody>
      </p:sp>
      <p:pic>
        <p:nvPicPr>
          <p:cNvPr id="35" name="Shape 61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2669934"/>
            <a:ext cx="1342498" cy="142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73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8632"/>
          <a:stretch/>
        </p:blipFill>
        <p:spPr>
          <a:xfrm>
            <a:off x="712804" y="1322962"/>
            <a:ext cx="7232007" cy="1127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5551"/>
          <a:stretch/>
        </p:blipFill>
        <p:spPr>
          <a:xfrm>
            <a:off x="712804" y="3317132"/>
            <a:ext cx="1044030" cy="12092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276" y="3299409"/>
            <a:ext cx="1569856" cy="12269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796" y="3378963"/>
            <a:ext cx="1493649" cy="1104996"/>
          </a:xfrm>
          <a:prstGeom prst="rect">
            <a:avLst/>
          </a:prstGeom>
        </p:spPr>
      </p:pic>
      <p:pic>
        <p:nvPicPr>
          <p:cNvPr id="6" name="Shape 692"/>
          <p:cNvPicPr preferRelativeResize="0"/>
          <p:nvPr/>
        </p:nvPicPr>
        <p:blipFill rotWithShape="1">
          <a:blip r:embed="rId7">
            <a:alphaModFix/>
          </a:blip>
          <a:srcRect l="43830" t="52265" b="12287"/>
          <a:stretch/>
        </p:blipFill>
        <p:spPr>
          <a:xfrm>
            <a:off x="5184843" y="3378963"/>
            <a:ext cx="3180944" cy="1469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459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Efficient Sliding Window: Overfeat</a:t>
            </a:r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756" y="1272278"/>
            <a:ext cx="5253251" cy="406136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344384" y="1473101"/>
            <a:ext cx="3024372" cy="413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Training time:</a:t>
            </a:r>
            <a:r>
              <a:rPr lang="en" sz="2000" dirty="0"/>
              <a:t> Small image, 1 x 1 classifier output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r>
              <a:rPr lang="en" sz="2000" b="1" dirty="0"/>
              <a:t>Test time: </a:t>
            </a:r>
            <a:r>
              <a:rPr lang="en" sz="2000" dirty="0"/>
              <a:t>Larger image, 2 x 2 classifier output, only extra compute at yellow regions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38200" y="5729667"/>
            <a:ext cx="73263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  <p:extLst>
      <p:ext uri="{BB962C8B-B14F-4D97-AF65-F5344CB8AC3E}">
        <p14:creationId xmlns:p14="http://schemas.microsoft.com/office/powerpoint/2010/main" val="102417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660151" y="2537134"/>
            <a:ext cx="13424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543526" y="43064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2428874"/>
            <a:ext cx="1796048" cy="187755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3251926" y="45628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</p:spTree>
    <p:extLst>
      <p:ext uri="{BB962C8B-B14F-4D97-AF65-F5344CB8AC3E}">
        <p14:creationId xmlns:p14="http://schemas.microsoft.com/office/powerpoint/2010/main" val="379462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660151" y="2537134"/>
            <a:ext cx="13424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43526" y="43064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3251926" y="45628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graphicFrame>
        <p:nvGraphicFramePr>
          <p:cNvPr id="525" name="Shape 525"/>
          <p:cNvGraphicFramePr/>
          <p:nvPr/>
        </p:nvGraphicFramePr>
        <p:xfrm>
          <a:off x="6432225" y="2510749"/>
          <a:ext cx="1293200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6" name="Shape 526"/>
          <p:cNvSpPr txBox="1"/>
          <p:nvPr/>
        </p:nvSpPr>
        <p:spPr>
          <a:xfrm>
            <a:off x="6084625" y="4553967"/>
            <a:ext cx="1988400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pic>
        <p:nvPicPr>
          <p:cNvPr id="12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2428874"/>
            <a:ext cx="1796048" cy="187755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3142001" y="2428874"/>
            <a:ext cx="1342499" cy="148245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3638550" y="2537133"/>
            <a:ext cx="1091625" cy="165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78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60151" y="2537134"/>
            <a:ext cx="13424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543526" y="43064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graphicFrame>
        <p:nvGraphicFramePr>
          <p:cNvPr id="537" name="Shape 537"/>
          <p:cNvGraphicFramePr/>
          <p:nvPr/>
        </p:nvGraphicFramePr>
        <p:xfrm>
          <a:off x="6432225" y="2510749"/>
          <a:ext cx="1293200" cy="1788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0.75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8" name="Shape 538"/>
          <p:cNvSpPr txBox="1"/>
          <p:nvPr/>
        </p:nvSpPr>
        <p:spPr>
          <a:xfrm>
            <a:off x="6084625" y="4553967"/>
            <a:ext cx="1988400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3251926" y="45628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pic>
        <p:nvPicPr>
          <p:cNvPr id="12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2428874"/>
            <a:ext cx="1796048" cy="187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22"/>
          <p:cNvSpPr/>
          <p:nvPr/>
        </p:nvSpPr>
        <p:spPr>
          <a:xfrm>
            <a:off x="3595549" y="2428874"/>
            <a:ext cx="1342499" cy="148245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523"/>
          <p:cNvSpPr/>
          <p:nvPr/>
        </p:nvSpPr>
        <p:spPr>
          <a:xfrm>
            <a:off x="3595549" y="2537132"/>
            <a:ext cx="1232576" cy="165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60151" y="2537134"/>
            <a:ext cx="13424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543526" y="43064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graphicFrame>
        <p:nvGraphicFramePr>
          <p:cNvPr id="552" name="Shape 552"/>
          <p:cNvGraphicFramePr/>
          <p:nvPr/>
        </p:nvGraphicFramePr>
        <p:xfrm>
          <a:off x="6432225" y="2510749"/>
          <a:ext cx="1293200" cy="1788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0.75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0.6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" name="Shape 553"/>
          <p:cNvSpPr txBox="1"/>
          <p:nvPr/>
        </p:nvSpPr>
        <p:spPr>
          <a:xfrm>
            <a:off x="6084625" y="4553967"/>
            <a:ext cx="1988400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3251926" y="45628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pic>
        <p:nvPicPr>
          <p:cNvPr id="12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2428874"/>
            <a:ext cx="1796048" cy="187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22"/>
          <p:cNvSpPr/>
          <p:nvPr/>
        </p:nvSpPr>
        <p:spPr>
          <a:xfrm>
            <a:off x="3142001" y="2823974"/>
            <a:ext cx="1342499" cy="148245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523"/>
          <p:cNvSpPr/>
          <p:nvPr/>
        </p:nvSpPr>
        <p:spPr>
          <a:xfrm>
            <a:off x="3638550" y="2537133"/>
            <a:ext cx="1091625" cy="165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660151" y="2537134"/>
            <a:ext cx="13424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543526" y="43064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graphicFrame>
        <p:nvGraphicFramePr>
          <p:cNvPr id="565" name="Shape 565"/>
          <p:cNvGraphicFramePr/>
          <p:nvPr/>
        </p:nvGraphicFramePr>
        <p:xfrm>
          <a:off x="6432225" y="2510749"/>
          <a:ext cx="1293200" cy="1788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0.75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0.6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0.8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6" name="Shape 566"/>
          <p:cNvSpPr txBox="1"/>
          <p:nvPr/>
        </p:nvSpPr>
        <p:spPr>
          <a:xfrm>
            <a:off x="6084625" y="4553967"/>
            <a:ext cx="1988400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3251926" y="45628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pic>
        <p:nvPicPr>
          <p:cNvPr id="12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2428874"/>
            <a:ext cx="1796048" cy="187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22"/>
          <p:cNvSpPr/>
          <p:nvPr/>
        </p:nvSpPr>
        <p:spPr>
          <a:xfrm>
            <a:off x="3595549" y="2823974"/>
            <a:ext cx="1342499" cy="148245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523"/>
          <p:cNvSpPr/>
          <p:nvPr/>
        </p:nvSpPr>
        <p:spPr>
          <a:xfrm>
            <a:off x="3595549" y="2537133"/>
            <a:ext cx="1091625" cy="165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4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660151" y="2537134"/>
            <a:ext cx="13424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543526" y="43064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graphicFrame>
        <p:nvGraphicFramePr>
          <p:cNvPr id="579" name="Shape 579"/>
          <p:cNvGraphicFramePr/>
          <p:nvPr/>
        </p:nvGraphicFramePr>
        <p:xfrm>
          <a:off x="6432225" y="2510749"/>
          <a:ext cx="1293200" cy="1788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0.75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0.6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0.8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0" name="Shape 580"/>
          <p:cNvSpPr txBox="1"/>
          <p:nvPr/>
        </p:nvSpPr>
        <p:spPr>
          <a:xfrm>
            <a:off x="6084625" y="4553967"/>
            <a:ext cx="1988400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3251926" y="45628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pic>
        <p:nvPicPr>
          <p:cNvPr id="14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2428874"/>
            <a:ext cx="1796048" cy="187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523"/>
          <p:cNvSpPr/>
          <p:nvPr/>
        </p:nvSpPr>
        <p:spPr>
          <a:xfrm>
            <a:off x="3638550" y="2537133"/>
            <a:ext cx="1091625" cy="165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523"/>
          <p:cNvSpPr/>
          <p:nvPr/>
        </p:nvSpPr>
        <p:spPr>
          <a:xfrm>
            <a:off x="3595549" y="2537132"/>
            <a:ext cx="1232576" cy="165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523"/>
          <p:cNvSpPr/>
          <p:nvPr/>
        </p:nvSpPr>
        <p:spPr>
          <a:xfrm>
            <a:off x="3790950" y="2689533"/>
            <a:ext cx="1091625" cy="165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523"/>
          <p:cNvSpPr/>
          <p:nvPr/>
        </p:nvSpPr>
        <p:spPr>
          <a:xfrm>
            <a:off x="3595549" y="2537133"/>
            <a:ext cx="1091625" cy="165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1" y="2133616"/>
            <a:ext cx="2007149" cy="200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245449" y="1014567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/>
              <a:t>Classification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338097" y="996833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Computer Vision Tasks</a:t>
            </a:r>
          </a:p>
        </p:txBody>
      </p:sp>
      <p:grpSp>
        <p:nvGrpSpPr>
          <p:cNvPr id="120" name="Shape 120"/>
          <p:cNvGrpSpPr/>
          <p:nvPr/>
        </p:nvGrpSpPr>
        <p:grpSpPr>
          <a:xfrm>
            <a:off x="2338088" y="2142737"/>
            <a:ext cx="2007150" cy="2029243"/>
            <a:chOff x="448550" y="2723399"/>
            <a:chExt cx="2141874" cy="1796500"/>
          </a:xfrm>
        </p:grpSpPr>
        <p:pic>
          <p:nvPicPr>
            <p:cNvPr id="121" name="Shape 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Shape 122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3" name="Shape 123"/>
          <p:cNvSpPr txBox="1"/>
          <p:nvPr/>
        </p:nvSpPr>
        <p:spPr>
          <a:xfrm>
            <a:off x="241726" y="4255067"/>
            <a:ext cx="2007299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338101" y="4255067"/>
            <a:ext cx="2007299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434475" y="4255067"/>
            <a:ext cx="2227500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126" name="Shape 126"/>
          <p:cNvGrpSpPr/>
          <p:nvPr/>
        </p:nvGrpSpPr>
        <p:grpSpPr>
          <a:xfrm>
            <a:off x="4430739" y="2151359"/>
            <a:ext cx="2227377" cy="2013652"/>
            <a:chOff x="4522198" y="2551275"/>
            <a:chExt cx="1907327" cy="1430524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2" name="Shape 132"/>
          <p:cNvSpPr txBox="1"/>
          <p:nvPr/>
        </p:nvSpPr>
        <p:spPr>
          <a:xfrm>
            <a:off x="4430748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Object Detection</a:t>
            </a:r>
          </a:p>
        </p:txBody>
      </p:sp>
      <p:grpSp>
        <p:nvGrpSpPr>
          <p:cNvPr id="133" name="Shape 133"/>
          <p:cNvGrpSpPr/>
          <p:nvPr/>
        </p:nvGrpSpPr>
        <p:grpSpPr>
          <a:xfrm>
            <a:off x="6743622" y="2143864"/>
            <a:ext cx="2242359" cy="2027189"/>
            <a:chOff x="1976038" y="594324"/>
            <a:chExt cx="4083699" cy="3062824"/>
          </a:xfrm>
        </p:grpSpPr>
        <p:pic>
          <p:nvPicPr>
            <p:cNvPr id="134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36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37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38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139" name="Shape 139"/>
          <p:cNvSpPr txBox="1"/>
          <p:nvPr/>
        </p:nvSpPr>
        <p:spPr>
          <a:xfrm>
            <a:off x="6743624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Instance Segmentation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751050" y="4233067"/>
            <a:ext cx="2227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141" name="Shape 141"/>
          <p:cNvSpPr/>
          <p:nvPr/>
        </p:nvSpPr>
        <p:spPr>
          <a:xfrm rot="-5400000">
            <a:off x="2069324" y="2935708"/>
            <a:ext cx="469199" cy="4124399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1691626" y="5232508"/>
            <a:ext cx="12245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Single object</a:t>
            </a:r>
          </a:p>
        </p:txBody>
      </p:sp>
      <p:sp>
        <p:nvSpPr>
          <p:cNvPr id="143" name="Shape 143"/>
          <p:cNvSpPr/>
          <p:nvPr/>
        </p:nvSpPr>
        <p:spPr>
          <a:xfrm rot="-5400000">
            <a:off x="6497226" y="2780156"/>
            <a:ext cx="469199" cy="44355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6012126" y="5217408"/>
            <a:ext cx="14393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22659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60151" y="2537134"/>
            <a:ext cx="13424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543526" y="43064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6084625" y="4553967"/>
            <a:ext cx="1988400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score: P(cat)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3251926" y="4562833"/>
            <a:ext cx="1576199" cy="6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4528175" y="1175501"/>
            <a:ext cx="2340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Greedily merge boxes and scores (details in paper)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6663176" y="3158534"/>
            <a:ext cx="831299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0.8</a:t>
            </a:r>
          </a:p>
        </p:txBody>
      </p:sp>
      <p:pic>
        <p:nvPicPr>
          <p:cNvPr id="12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2428874"/>
            <a:ext cx="1796048" cy="187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523"/>
          <p:cNvSpPr/>
          <p:nvPr/>
        </p:nvSpPr>
        <p:spPr>
          <a:xfrm>
            <a:off x="3638550" y="2537133"/>
            <a:ext cx="1091625" cy="165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38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8243"/>
            <a:ext cx="9000461" cy="40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609"/>
          <p:cNvSpPr txBox="1"/>
          <p:nvPr/>
        </p:nvSpPr>
        <p:spPr>
          <a:xfrm>
            <a:off x="591716" y="1088799"/>
            <a:ext cx="4379117" cy="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Window positions + score maps</a:t>
            </a:r>
          </a:p>
        </p:txBody>
      </p:sp>
      <p:sp>
        <p:nvSpPr>
          <p:cNvPr id="5" name="Shape 60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</p:spTree>
    <p:extLst>
      <p:ext uri="{BB962C8B-B14F-4D97-AF65-F5344CB8AC3E}">
        <p14:creationId xmlns:p14="http://schemas.microsoft.com/office/powerpoint/2010/main" val="131502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Sliding Window: Overfeat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236556" y="915765"/>
            <a:ext cx="2813099" cy="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Box regression outputs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791256" y="4636840"/>
            <a:ext cx="1703700" cy="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Final Predictions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38200" y="5729667"/>
            <a:ext cx="73263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 t="39292" b="23573"/>
          <a:stretch/>
        </p:blipFill>
        <p:spPr>
          <a:xfrm>
            <a:off x="468167" y="1309178"/>
            <a:ext cx="6730963" cy="344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 l="32071" t="76232" r="30774"/>
          <a:stretch/>
        </p:blipFill>
        <p:spPr>
          <a:xfrm>
            <a:off x="2339517" y="3969548"/>
            <a:ext cx="1788900" cy="18578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4410542" y="463684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定位时，对每个尺度同时运行分类网络和回归网络。这样，分类网络给出类别的概率，回归网络为每个类预测一个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bbox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。这样对于每个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bbox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，就有一个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置信度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与之对应。</a:t>
            </a:r>
          </a:p>
        </p:txBody>
      </p:sp>
    </p:spTree>
    <p:extLst>
      <p:ext uri="{BB962C8B-B14F-4D97-AF65-F5344CB8AC3E}">
        <p14:creationId xmlns:p14="http://schemas.microsoft.com/office/powerpoint/2010/main" val="23364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ImageNet Classification + Localization</a:t>
            </a:r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 l="11647" r="16892"/>
          <a:stretch/>
        </p:blipFill>
        <p:spPr>
          <a:xfrm>
            <a:off x="295050" y="1180212"/>
            <a:ext cx="3778186" cy="460463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4393870" y="1180212"/>
            <a:ext cx="4500748" cy="413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AlexNet</a:t>
            </a:r>
            <a:r>
              <a:rPr lang="en" sz="2000" dirty="0"/>
              <a:t>: Localization method not published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Overfeat</a:t>
            </a:r>
            <a:r>
              <a:rPr lang="en" sz="2000" dirty="0"/>
              <a:t>: Multiscale convolutional regression with box merging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VGG</a:t>
            </a:r>
            <a:r>
              <a:rPr lang="en" sz="2000" dirty="0"/>
              <a:t>: Same as Overfeat, but fewer scales and locations; simpler method, gains all due to deeper features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r>
              <a:rPr lang="en" sz="2000" b="1" dirty="0"/>
              <a:t>ResNet:</a:t>
            </a:r>
            <a:r>
              <a:rPr lang="en" sz="2000" dirty="0"/>
              <a:t> Different localization method (RPN) and much deeper features</a:t>
            </a:r>
          </a:p>
        </p:txBody>
      </p:sp>
    </p:spTree>
    <p:extLst>
      <p:ext uri="{BB962C8B-B14F-4D97-AF65-F5344CB8AC3E}">
        <p14:creationId xmlns:p14="http://schemas.microsoft.com/office/powerpoint/2010/main" val="27400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Shape 70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1" y="2133616"/>
            <a:ext cx="2007149" cy="177667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245449" y="1014567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2338097" y="996833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Computer Vision Tasks</a:t>
            </a:r>
          </a:p>
        </p:txBody>
      </p:sp>
      <p:grpSp>
        <p:nvGrpSpPr>
          <p:cNvPr id="712" name="Shape 712"/>
          <p:cNvGrpSpPr/>
          <p:nvPr/>
        </p:nvGrpSpPr>
        <p:grpSpPr>
          <a:xfrm>
            <a:off x="2338088" y="2142737"/>
            <a:ext cx="2007150" cy="1796053"/>
            <a:chOff x="448550" y="2723399"/>
            <a:chExt cx="2141874" cy="1796500"/>
          </a:xfrm>
        </p:grpSpPr>
        <p:pic>
          <p:nvPicPr>
            <p:cNvPr id="713" name="Shape 7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Shape 714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4430739" y="2151359"/>
            <a:ext cx="2227377" cy="1782254"/>
            <a:chOff x="4522198" y="2551275"/>
            <a:chExt cx="1907327" cy="1430524"/>
          </a:xfrm>
        </p:grpSpPr>
        <p:pic>
          <p:nvPicPr>
            <p:cNvPr id="716" name="Shape 716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Shape 717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21" name="Shape 721"/>
          <p:cNvSpPr txBox="1"/>
          <p:nvPr/>
        </p:nvSpPr>
        <p:spPr>
          <a:xfrm>
            <a:off x="4430748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722" name="Shape 722"/>
          <p:cNvGrpSpPr/>
          <p:nvPr/>
        </p:nvGrpSpPr>
        <p:grpSpPr>
          <a:xfrm>
            <a:off x="6743622" y="2143864"/>
            <a:ext cx="2242359" cy="1794235"/>
            <a:chOff x="1976038" y="594324"/>
            <a:chExt cx="4083699" cy="3062824"/>
          </a:xfrm>
        </p:grpSpPr>
        <p:pic>
          <p:nvPicPr>
            <p:cNvPr id="723" name="Shape 723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Shape 724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25" name="Shape 725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26" name="Shape 726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727" name="Shape 727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728" name="Shape 728"/>
          <p:cNvSpPr txBox="1"/>
          <p:nvPr/>
        </p:nvSpPr>
        <p:spPr>
          <a:xfrm>
            <a:off x="6743624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45375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1" y="2133616"/>
            <a:ext cx="2007149" cy="180644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245449" y="1014567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2338097" y="996833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 + Localization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Computer Vision Tasks</a:t>
            </a:r>
          </a:p>
        </p:txBody>
      </p:sp>
      <p:grpSp>
        <p:nvGrpSpPr>
          <p:cNvPr id="738" name="Shape 738"/>
          <p:cNvGrpSpPr/>
          <p:nvPr/>
        </p:nvGrpSpPr>
        <p:grpSpPr>
          <a:xfrm>
            <a:off x="2338088" y="2142739"/>
            <a:ext cx="2007150" cy="1826145"/>
            <a:chOff x="448550" y="2723399"/>
            <a:chExt cx="2141874" cy="1796500"/>
          </a:xfrm>
        </p:grpSpPr>
        <p:pic>
          <p:nvPicPr>
            <p:cNvPr id="739" name="Shape 7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Shape 74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1" name="Shape 741"/>
          <p:cNvGrpSpPr/>
          <p:nvPr/>
        </p:nvGrpSpPr>
        <p:grpSpPr>
          <a:xfrm>
            <a:off x="6743622" y="2143865"/>
            <a:ext cx="2242359" cy="1824297"/>
            <a:chOff x="1976038" y="594324"/>
            <a:chExt cx="4083699" cy="3062824"/>
          </a:xfrm>
        </p:grpSpPr>
        <p:pic>
          <p:nvPicPr>
            <p:cNvPr id="742" name="Shape 74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Shape 743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44" name="Shape 744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45" name="Shape 745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746" name="Shape 746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747" name="Shape 747"/>
          <p:cNvSpPr txBox="1"/>
          <p:nvPr/>
        </p:nvSpPr>
        <p:spPr>
          <a:xfrm>
            <a:off x="6743624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  <p:grpSp>
        <p:nvGrpSpPr>
          <p:cNvPr id="748" name="Shape 748"/>
          <p:cNvGrpSpPr/>
          <p:nvPr/>
        </p:nvGrpSpPr>
        <p:grpSpPr>
          <a:xfrm>
            <a:off x="4430739" y="2151360"/>
            <a:ext cx="2227377" cy="1812114"/>
            <a:chOff x="4522198" y="2551275"/>
            <a:chExt cx="1907327" cy="1430524"/>
          </a:xfrm>
        </p:grpSpPr>
        <p:pic>
          <p:nvPicPr>
            <p:cNvPr id="749" name="Shape 7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Shape 750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4430748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1303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82" y="1318077"/>
            <a:ext cx="8718035" cy="4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8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Detection as Regression?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63" y="2314574"/>
            <a:ext cx="2227376" cy="1962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Shape 762"/>
          <p:cNvCxnSpPr/>
          <p:nvPr/>
        </p:nvCxnSpPr>
        <p:spPr>
          <a:xfrm>
            <a:off x="3931475" y="3320633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6126750" y="1718034"/>
            <a:ext cx="2547600" cy="320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DUCK (x, y, w, h)</a:t>
            </a:r>
            <a:br>
              <a:rPr lang="en" sz="2400" dirty="0"/>
            </a:br>
            <a:r>
              <a:rPr lang="en-US" altLang="zh-CN" sz="2400" dirty="0" smtClean="0"/>
              <a:t>background</a:t>
            </a:r>
            <a:endParaRPr lang="en" sz="2400" dirty="0"/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= </a:t>
            </a:r>
            <a:r>
              <a:rPr lang="en" sz="2400" dirty="0" smtClean="0"/>
              <a:t>20 </a:t>
            </a:r>
            <a:r>
              <a:rPr lang="en" sz="2400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73903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Detection as Regression?</a:t>
            </a:r>
          </a:p>
        </p:txBody>
      </p:sp>
      <p:cxnSp>
        <p:nvCxnSpPr>
          <p:cNvPr id="770" name="Shape 770"/>
          <p:cNvCxnSpPr/>
          <p:nvPr/>
        </p:nvCxnSpPr>
        <p:spPr>
          <a:xfrm>
            <a:off x="3931475" y="3320633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1" name="Shape 771"/>
          <p:cNvSpPr txBox="1"/>
          <p:nvPr/>
        </p:nvSpPr>
        <p:spPr>
          <a:xfrm>
            <a:off x="6126750" y="1718034"/>
            <a:ext cx="2547600" cy="320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CAT, (x, y, w, h)</a:t>
            </a:r>
            <a:br>
              <a:rPr lang="en" sz="2400" dirty="0"/>
            </a:br>
            <a:r>
              <a:rPr lang="en" sz="2400" dirty="0" smtClean="0"/>
              <a:t>background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= </a:t>
            </a:r>
            <a:r>
              <a:rPr lang="en" sz="2400" dirty="0" smtClean="0"/>
              <a:t>12 </a:t>
            </a:r>
            <a:r>
              <a:rPr lang="en" sz="2400" dirty="0"/>
              <a:t>numbers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2137701"/>
            <a:ext cx="2666049" cy="2365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6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Detection as Regression?</a:t>
            </a:r>
          </a:p>
        </p:txBody>
      </p:sp>
      <p:cxnSp>
        <p:nvCxnSpPr>
          <p:cNvPr id="779" name="Shape 779"/>
          <p:cNvCxnSpPr/>
          <p:nvPr/>
        </p:nvCxnSpPr>
        <p:spPr>
          <a:xfrm>
            <a:off x="3931475" y="3320633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0" name="Shape 780"/>
          <p:cNvSpPr txBox="1"/>
          <p:nvPr/>
        </p:nvSpPr>
        <p:spPr>
          <a:xfrm>
            <a:off x="6126750" y="1718034"/>
            <a:ext cx="2547600" cy="320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….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 (x, y, w, h)</a:t>
            </a:r>
            <a:br>
              <a:rPr lang="en" sz="2400" dirty="0"/>
            </a:b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= many numbers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1" y="2075234"/>
            <a:ext cx="3050949" cy="24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1507175" y="5110367"/>
            <a:ext cx="5043900" cy="73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Need variable sized outputs </a:t>
            </a:r>
          </a:p>
        </p:txBody>
      </p:sp>
    </p:spTree>
    <p:extLst>
      <p:ext uri="{BB962C8B-B14F-4D97-AF65-F5344CB8AC3E}">
        <p14:creationId xmlns:p14="http://schemas.microsoft.com/office/powerpoint/2010/main" val="6128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" y="2392590"/>
            <a:ext cx="8954276" cy="2072820"/>
          </a:xfrm>
          <a:prstGeom prst="rect">
            <a:avLst/>
          </a:prstGeom>
        </p:spPr>
      </p:pic>
      <p:sp>
        <p:nvSpPr>
          <p:cNvPr id="3" name="Shape 15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Computer Vision Tasks</a:t>
            </a:r>
          </a:p>
        </p:txBody>
      </p:sp>
    </p:spTree>
    <p:extLst>
      <p:ext uri="{BB962C8B-B14F-4D97-AF65-F5344CB8AC3E}">
        <p14:creationId xmlns:p14="http://schemas.microsoft.com/office/powerpoint/2010/main" val="38164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2137699"/>
            <a:ext cx="3851000" cy="3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Detection as Classification</a:t>
            </a:r>
          </a:p>
        </p:txBody>
      </p:sp>
      <p:sp>
        <p:nvSpPr>
          <p:cNvPr id="790" name="Shape 790"/>
          <p:cNvSpPr/>
          <p:nvPr/>
        </p:nvSpPr>
        <p:spPr>
          <a:xfrm>
            <a:off x="939101" y="2614967"/>
            <a:ext cx="1407299" cy="27664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1" name="Shape 791"/>
          <p:cNvSpPr txBox="1"/>
          <p:nvPr/>
        </p:nvSpPr>
        <p:spPr>
          <a:xfrm>
            <a:off x="5485326" y="2668000"/>
            <a:ext cx="3366844" cy="20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endParaRPr sz="3000" b="1" dirty="0">
              <a:solidFill>
                <a:srgbClr val="98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980000"/>
                </a:solidFill>
              </a:rPr>
              <a:t>DOG? </a:t>
            </a:r>
            <a:r>
              <a:rPr lang="en" sz="3000" b="1" dirty="0" smtClean="0">
                <a:solidFill>
                  <a:srgbClr val="980000"/>
                </a:solidFill>
              </a:rPr>
              <a:t>NO</a:t>
            </a:r>
          </a:p>
          <a:p>
            <a:pPr lvl="0">
              <a:spcBef>
                <a:spcPts val="0"/>
              </a:spcBef>
              <a:buNone/>
            </a:pPr>
            <a:endParaRPr lang="en" sz="3000" b="1" dirty="0">
              <a:solidFill>
                <a:srgbClr val="98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 b="1" dirty="0" smtClean="0">
                <a:solidFill>
                  <a:srgbClr val="980000"/>
                </a:solidFill>
              </a:rPr>
              <a:t>Background? No</a:t>
            </a:r>
            <a:endParaRPr lang="en" sz="3000" b="1" dirty="0">
              <a:solidFill>
                <a:srgbClr val="9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0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Shape 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2137699"/>
            <a:ext cx="3851000" cy="3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Detection as Classification</a:t>
            </a:r>
          </a:p>
        </p:txBody>
      </p:sp>
      <p:sp>
        <p:nvSpPr>
          <p:cNvPr id="799" name="Shape 799"/>
          <p:cNvSpPr/>
          <p:nvPr/>
        </p:nvSpPr>
        <p:spPr>
          <a:xfrm>
            <a:off x="1396301" y="2614967"/>
            <a:ext cx="1407299" cy="27664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5485326" y="2668000"/>
            <a:ext cx="3347389" cy="20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38761D"/>
                </a:solidFill>
              </a:rPr>
              <a:t>CAT? YES!</a:t>
            </a:r>
          </a:p>
          <a:p>
            <a:pPr lvl="0" rtl="0">
              <a:spcBef>
                <a:spcPts val="0"/>
              </a:spcBef>
              <a:buNone/>
            </a:pPr>
            <a:endParaRPr sz="3000" b="1" dirty="0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980000"/>
                </a:solidFill>
              </a:rPr>
              <a:t>DOG? </a:t>
            </a:r>
            <a:r>
              <a:rPr lang="en" sz="3000" b="1" dirty="0" smtClean="0">
                <a:solidFill>
                  <a:srgbClr val="980000"/>
                </a:solidFill>
              </a:rPr>
              <a:t>NO</a:t>
            </a:r>
          </a:p>
          <a:p>
            <a:pPr lvl="0" rtl="0">
              <a:spcBef>
                <a:spcPts val="0"/>
              </a:spcBef>
              <a:buNone/>
            </a:pPr>
            <a:endParaRPr lang="en" sz="3000" b="1" dirty="0">
              <a:solidFill>
                <a:srgbClr val="980000"/>
              </a:solidFill>
            </a:endParaRPr>
          </a:p>
          <a:p>
            <a:r>
              <a:rPr lang="en" altLang="zh-CN" sz="3000" b="1" dirty="0">
                <a:solidFill>
                  <a:srgbClr val="980000"/>
                </a:solidFill>
              </a:rPr>
              <a:t>Background? </a:t>
            </a:r>
            <a:r>
              <a:rPr lang="en" altLang="zh-CN" sz="3000" b="1" dirty="0" smtClean="0">
                <a:solidFill>
                  <a:srgbClr val="980000"/>
                </a:solidFill>
              </a:rPr>
              <a:t>No</a:t>
            </a:r>
            <a:endParaRPr lang="en" altLang="zh-CN" sz="3000" b="1" dirty="0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3000" b="1" dirty="0">
              <a:solidFill>
                <a:srgbClr val="9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2137699"/>
            <a:ext cx="3851000" cy="3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Detection as Classification</a:t>
            </a:r>
          </a:p>
        </p:txBody>
      </p:sp>
      <p:sp>
        <p:nvSpPr>
          <p:cNvPr id="808" name="Shape 808"/>
          <p:cNvSpPr/>
          <p:nvPr/>
        </p:nvSpPr>
        <p:spPr>
          <a:xfrm>
            <a:off x="2158301" y="2614967"/>
            <a:ext cx="1407299" cy="27664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 txBox="1"/>
          <p:nvPr/>
        </p:nvSpPr>
        <p:spPr>
          <a:xfrm>
            <a:off x="5485326" y="2668000"/>
            <a:ext cx="3551670" cy="20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endParaRPr sz="3000" b="1" dirty="0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980000"/>
                </a:solidFill>
              </a:rPr>
              <a:t>DOG? </a:t>
            </a:r>
            <a:r>
              <a:rPr lang="en" sz="3000" b="1" dirty="0" smtClean="0">
                <a:solidFill>
                  <a:srgbClr val="980000"/>
                </a:solidFill>
              </a:rPr>
              <a:t>NO</a:t>
            </a:r>
          </a:p>
          <a:p>
            <a:pPr lvl="0" rtl="0">
              <a:spcBef>
                <a:spcPts val="0"/>
              </a:spcBef>
              <a:buNone/>
            </a:pPr>
            <a:endParaRPr lang="en" sz="3000" b="1" dirty="0">
              <a:solidFill>
                <a:srgbClr val="980000"/>
              </a:solidFill>
            </a:endParaRPr>
          </a:p>
          <a:p>
            <a:r>
              <a:rPr lang="en" altLang="zh-CN" sz="3000" b="1" dirty="0">
                <a:solidFill>
                  <a:srgbClr val="980000"/>
                </a:solidFill>
              </a:rPr>
              <a:t>Background? </a:t>
            </a:r>
            <a:r>
              <a:rPr lang="en" altLang="zh-CN" sz="3000" b="1" dirty="0" smtClean="0">
                <a:solidFill>
                  <a:srgbClr val="980000"/>
                </a:solidFill>
              </a:rPr>
              <a:t>No</a:t>
            </a:r>
            <a:endParaRPr lang="en" altLang="zh-CN" sz="3000" b="1" dirty="0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3000" b="1" dirty="0">
              <a:solidFill>
                <a:srgbClr val="9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212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Detection as Classification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23891" y="754968"/>
            <a:ext cx="7468199" cy="428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Problem</a:t>
            </a:r>
            <a:r>
              <a:rPr lang="en" sz="2400" dirty="0"/>
              <a:t>: Need to test many positions and scales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>
              <a:spcBef>
                <a:spcPts val="0"/>
              </a:spcBef>
              <a:buNone/>
            </a:pPr>
            <a:r>
              <a:rPr lang="en" sz="2400" b="1" dirty="0"/>
              <a:t>Solution: </a:t>
            </a:r>
            <a:r>
              <a:rPr lang="en" sz="2400" dirty="0"/>
              <a:t>If your classifier is fast enough, just do it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1" y="1831328"/>
            <a:ext cx="7315595" cy="33437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135" y="3817026"/>
            <a:ext cx="2907052" cy="139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119" y="3817026"/>
            <a:ext cx="1821338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7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Detection as Classification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286901" y="1270534"/>
            <a:ext cx="8558399" cy="428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Problem</a:t>
            </a:r>
            <a:r>
              <a:rPr lang="en" sz="2400" dirty="0"/>
              <a:t>: Need to test many positions and scales, </a:t>
            </a:r>
            <a:br>
              <a:rPr lang="en" sz="2400" dirty="0"/>
            </a:br>
            <a:r>
              <a:rPr lang="en" sz="2400" dirty="0"/>
              <a:t>and use a computationally demanding classifier (CNN)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Solution: </a:t>
            </a:r>
            <a:r>
              <a:rPr lang="en" sz="2400" dirty="0"/>
              <a:t>Only look at a tiny subset of possible positions</a:t>
            </a:r>
          </a:p>
        </p:txBody>
      </p:sp>
    </p:spTree>
    <p:extLst>
      <p:ext uri="{BB962C8B-B14F-4D97-AF65-F5344CB8AC3E}">
        <p14:creationId xmlns:p14="http://schemas.microsoft.com/office/powerpoint/2010/main" val="23004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196" y="1084997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876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Region Proposals: Selective Search</a:t>
            </a:r>
          </a:p>
        </p:txBody>
      </p:sp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3141328"/>
            <a:ext cx="4004244" cy="266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215751" y="5744102"/>
            <a:ext cx="321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 Efficient Graph-Based Image </a:t>
            </a:r>
            <a:r>
              <a:rPr lang="en-US" altLang="zh-CN" sz="1200" dirty="0" err="1"/>
              <a:t>Segmentation,IJCV</a:t>
            </a:r>
            <a:r>
              <a:rPr lang="en-US" altLang="zh-CN" sz="1200" dirty="0"/>
              <a:t> 2004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97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Region Proposals: Selective Search</a:t>
            </a:r>
          </a:p>
        </p:txBody>
      </p:sp>
      <p:grpSp>
        <p:nvGrpSpPr>
          <p:cNvPr id="877" name="Shape 877"/>
          <p:cNvGrpSpPr/>
          <p:nvPr/>
        </p:nvGrpSpPr>
        <p:grpSpPr>
          <a:xfrm>
            <a:off x="1906358" y="1689561"/>
            <a:ext cx="6200792" cy="3925079"/>
            <a:chOff x="863950" y="1073050"/>
            <a:chExt cx="7191825" cy="3414299"/>
          </a:xfrm>
        </p:grpSpPr>
        <p:pic>
          <p:nvPicPr>
            <p:cNvPr id="878" name="Shape 878"/>
            <p:cNvPicPr preferRelativeResize="0"/>
            <p:nvPr/>
          </p:nvPicPr>
          <p:blipFill rotWithShape="1">
            <a:blip r:embed="rId3">
              <a:alphaModFix/>
            </a:blip>
            <a:srcRect r="66451" b="49601"/>
            <a:stretch/>
          </p:blipFill>
          <p:spPr>
            <a:xfrm>
              <a:off x="863950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Shape 879"/>
            <p:cNvPicPr preferRelativeResize="0"/>
            <p:nvPr/>
          </p:nvPicPr>
          <p:blipFill rotWithShape="1">
            <a:blip r:embed="rId3">
              <a:alphaModFix/>
            </a:blip>
            <a:srcRect l="33929" r="33240" b="49601"/>
            <a:stretch/>
          </p:blipFill>
          <p:spPr>
            <a:xfrm>
              <a:off x="3697450" y="1073050"/>
              <a:ext cx="1586375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Shape 880"/>
            <p:cNvPicPr preferRelativeResize="0"/>
            <p:nvPr/>
          </p:nvPicPr>
          <p:blipFill rotWithShape="1">
            <a:blip r:embed="rId3">
              <a:alphaModFix/>
            </a:blip>
            <a:srcRect l="66450" b="49601"/>
            <a:stretch/>
          </p:blipFill>
          <p:spPr>
            <a:xfrm>
              <a:off x="6434675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Shape 881"/>
            <p:cNvPicPr preferRelativeResize="0"/>
            <p:nvPr/>
          </p:nvPicPr>
          <p:blipFill rotWithShape="1">
            <a:blip r:embed="rId3">
              <a:alphaModFix/>
            </a:blip>
            <a:srcRect l="33929" t="50734" r="33240"/>
            <a:stretch/>
          </p:blipFill>
          <p:spPr>
            <a:xfrm>
              <a:off x="3697450" y="2954175"/>
              <a:ext cx="1586375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Shape 882"/>
            <p:cNvPicPr preferRelativeResize="0"/>
            <p:nvPr/>
          </p:nvPicPr>
          <p:blipFill rotWithShape="1">
            <a:blip r:embed="rId3">
              <a:alphaModFix/>
            </a:blip>
            <a:srcRect l="66450" t="50734"/>
            <a:stretch/>
          </p:blipFill>
          <p:spPr>
            <a:xfrm>
              <a:off x="6434675" y="29541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Shape 883"/>
            <p:cNvPicPr preferRelativeResize="0"/>
            <p:nvPr/>
          </p:nvPicPr>
          <p:blipFill rotWithShape="1">
            <a:blip r:embed="rId3">
              <a:alphaModFix/>
            </a:blip>
            <a:srcRect t="50734" r="66451"/>
            <a:stretch/>
          </p:blipFill>
          <p:spPr>
            <a:xfrm>
              <a:off x="863950" y="29715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84" name="Shape 884"/>
            <p:cNvCxnSpPr>
              <a:stCxn id="878" idx="3"/>
              <a:endCxn id="879" idx="1"/>
            </p:cNvCxnSpPr>
            <p:nvPr/>
          </p:nvCxnSpPr>
          <p:spPr>
            <a:xfrm>
              <a:off x="2485050" y="1848337"/>
              <a:ext cx="1212299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5" name="Shape 885"/>
            <p:cNvCxnSpPr>
              <a:stCxn id="879" idx="3"/>
              <a:endCxn id="880" idx="1"/>
            </p:cNvCxnSpPr>
            <p:nvPr/>
          </p:nvCxnSpPr>
          <p:spPr>
            <a:xfrm>
              <a:off x="5283825" y="1848337"/>
              <a:ext cx="1151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6" name="Shape 886"/>
            <p:cNvCxnSpPr>
              <a:stCxn id="878" idx="2"/>
              <a:endCxn id="883" idx="0"/>
            </p:cNvCxnSpPr>
            <p:nvPr/>
          </p:nvCxnSpPr>
          <p:spPr>
            <a:xfrm>
              <a:off x="1674500" y="2623624"/>
              <a:ext cx="0" cy="34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7" name="Shape 887"/>
            <p:cNvCxnSpPr/>
            <p:nvPr/>
          </p:nvCxnSpPr>
          <p:spPr>
            <a:xfrm>
              <a:off x="4490637" y="2623624"/>
              <a:ext cx="0" cy="34799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8" name="Shape 888"/>
            <p:cNvCxnSpPr/>
            <p:nvPr/>
          </p:nvCxnSpPr>
          <p:spPr>
            <a:xfrm>
              <a:off x="7245225" y="2623624"/>
              <a:ext cx="0" cy="34799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889" name="Shape 889"/>
          <p:cNvSpPr txBox="1"/>
          <p:nvPr/>
        </p:nvSpPr>
        <p:spPr>
          <a:xfrm>
            <a:off x="1368274" y="1107846"/>
            <a:ext cx="7276961" cy="46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Bottom-up segmentation, merging regions at multiple scales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247475" y="2959767"/>
            <a:ext cx="1486322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Convert regions to boxes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96826" y="5772033"/>
            <a:ext cx="6681299" cy="3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Uijlings</a:t>
            </a:r>
            <a:r>
              <a:rPr lang="en" sz="1100">
                <a:solidFill>
                  <a:schemeClr val="dk1"/>
                </a:solidFill>
              </a:rPr>
              <a:t> et al, “Selective Search for Object Recognition”, IJCV 2013</a:t>
            </a:r>
          </a:p>
        </p:txBody>
      </p:sp>
      <p:pic>
        <p:nvPicPr>
          <p:cNvPr id="1026" name="Picture 2" descr="https://www.learnopencv.com/wp-content/ql-cache/quicklatex.com-67a3c5c3f45a9407ee513056c759f095_l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309" y="5661542"/>
            <a:ext cx="54578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5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Region Proposals: Many other choices</a:t>
            </a:r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7" y="1207834"/>
            <a:ext cx="8443725" cy="380693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/>
        </p:nvSpPr>
        <p:spPr>
          <a:xfrm>
            <a:off x="96826" y="5772033"/>
            <a:ext cx="6681299" cy="3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</p:spTree>
    <p:extLst>
      <p:ext uri="{BB962C8B-B14F-4D97-AF65-F5344CB8AC3E}">
        <p14:creationId xmlns:p14="http://schemas.microsoft.com/office/powerpoint/2010/main" val="13460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Region Proposals: Many other choices</a:t>
            </a:r>
          </a:p>
        </p:txBody>
      </p:sp>
      <p:pic>
        <p:nvPicPr>
          <p:cNvPr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7" y="1207834"/>
            <a:ext cx="8443725" cy="3806933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96826" y="5772033"/>
            <a:ext cx="6681299" cy="3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  <p:sp>
        <p:nvSpPr>
          <p:cNvPr id="908" name="Shape 908"/>
          <p:cNvSpPr/>
          <p:nvPr/>
        </p:nvSpPr>
        <p:spPr>
          <a:xfrm>
            <a:off x="815701" y="2029833"/>
            <a:ext cx="7760999" cy="228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Putting it together: R-CNN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5959400" y="4888167"/>
            <a:ext cx="3069000" cy="12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100">
                <a:solidFill>
                  <a:schemeClr val="dk1"/>
                </a:solidFill>
              </a:rPr>
              <a:t> et al, “Rich feature hierarchies for accurate object detection and semantic segmentation”, CVPR 2014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/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  <p:pic>
        <p:nvPicPr>
          <p:cNvPr id="916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1" y="1038224"/>
            <a:ext cx="5696697" cy="5053943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/>
          <p:nvPr/>
        </p:nvSpPr>
        <p:spPr>
          <a:xfrm>
            <a:off x="480453" y="1038224"/>
            <a:ext cx="1888799" cy="675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1" y="2133616"/>
            <a:ext cx="2007149" cy="200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45449" y="1014567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338097" y="996833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Computer Vision Tasks</a:t>
            </a:r>
          </a:p>
        </p:txBody>
      </p:sp>
      <p:grpSp>
        <p:nvGrpSpPr>
          <p:cNvPr id="154" name="Shape 154"/>
          <p:cNvGrpSpPr/>
          <p:nvPr/>
        </p:nvGrpSpPr>
        <p:grpSpPr>
          <a:xfrm>
            <a:off x="2338088" y="2142737"/>
            <a:ext cx="2007150" cy="2029243"/>
            <a:chOff x="448550" y="2723399"/>
            <a:chExt cx="2141874" cy="1796500"/>
          </a:xfrm>
        </p:grpSpPr>
        <p:pic>
          <p:nvPicPr>
            <p:cNvPr id="155" name="Shape 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Shape 156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4430739" y="2151359"/>
            <a:ext cx="2227377" cy="2013652"/>
            <a:chOff x="4522198" y="2551275"/>
            <a:chExt cx="1907327" cy="1430524"/>
          </a:xfrm>
        </p:grpSpPr>
        <p:pic>
          <p:nvPicPr>
            <p:cNvPr id="158" name="Shape 15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 txBox="1"/>
          <p:nvPr/>
        </p:nvSpPr>
        <p:spPr>
          <a:xfrm>
            <a:off x="4430748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6743622" y="2143864"/>
            <a:ext cx="2242359" cy="2027189"/>
            <a:chOff x="1976038" y="594324"/>
            <a:chExt cx="4083699" cy="3062824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67" name="Shape 167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68" name="Shape 168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169" name="Shape 169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170" name="Shape 170"/>
          <p:cNvSpPr txBox="1"/>
          <p:nvPr/>
        </p:nvSpPr>
        <p:spPr>
          <a:xfrm>
            <a:off x="6743624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19675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" y="4710235"/>
            <a:ext cx="8916173" cy="13869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0892" y="296853"/>
            <a:ext cx="4701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R-CNN: Region-Based CNN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8" y="3918937"/>
            <a:ext cx="8916173" cy="21718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0892" y="296853"/>
            <a:ext cx="4701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R-CNN: Region-Based CNN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7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6" y="2592755"/>
            <a:ext cx="8900931" cy="35207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0892" y="296853"/>
            <a:ext cx="4701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R-CNN: Region-Based CNN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3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89" y="2221223"/>
            <a:ext cx="8801863" cy="38941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873" y="1175323"/>
            <a:ext cx="3490262" cy="4801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0892" y="296853"/>
            <a:ext cx="4701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R-CNN: Region-Based CNN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7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2" y="1089457"/>
            <a:ext cx="8946655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6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304625" y="862767"/>
            <a:ext cx="8452500" cy="11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Step 1</a:t>
            </a:r>
            <a:r>
              <a:rPr lang="en" sz="2000" dirty="0"/>
              <a:t>: Train (or download) a classification model for ImageNet (AlexNet)</a:t>
            </a:r>
          </a:p>
        </p:txBody>
      </p:sp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910566"/>
            <a:ext cx="1494901" cy="14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/>
          <p:nvPr/>
        </p:nvSpPr>
        <p:spPr>
          <a:xfrm rot="5400000">
            <a:off x="16668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3079224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4345075" y="4038834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4641475" y="4038634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4891875" y="4236433"/>
            <a:ext cx="1065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1" name="Shape 931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1648950" y="29967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2792574" y="50974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3748475" y="3068870"/>
            <a:ext cx="17235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Fully-connected layers</a:t>
            </a:r>
          </a:p>
        </p:txBody>
      </p:sp>
      <p:sp>
        <p:nvSpPr>
          <p:cNvPr id="935" name="Shape 935"/>
          <p:cNvSpPr/>
          <p:nvPr/>
        </p:nvSpPr>
        <p:spPr>
          <a:xfrm>
            <a:off x="5418725" y="4068834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 txBox="1"/>
          <p:nvPr/>
        </p:nvSpPr>
        <p:spPr>
          <a:xfrm>
            <a:off x="4753474" y="5253233"/>
            <a:ext cx="1856875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Class scores</a:t>
            </a:r>
            <a:br>
              <a:rPr lang="en" dirty="0"/>
            </a:br>
            <a:r>
              <a:rPr lang="en" dirty="0"/>
              <a:t>1000 classes</a:t>
            </a:r>
          </a:p>
        </p:txBody>
      </p:sp>
      <p:cxnSp>
        <p:nvCxnSpPr>
          <p:cNvPr id="937" name="Shape 937"/>
          <p:cNvCxnSpPr>
            <a:stCxn id="925" idx="3"/>
            <a:endCxn id="926" idx="2"/>
          </p:cNvCxnSpPr>
          <p:nvPr/>
        </p:nvCxnSpPr>
        <p:spPr>
          <a:xfrm>
            <a:off x="1708277" y="4611167"/>
            <a:ext cx="300223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8" name="Shape 938"/>
          <p:cNvCxnSpPr/>
          <p:nvPr/>
        </p:nvCxnSpPr>
        <p:spPr>
          <a:xfrm>
            <a:off x="27264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9" name="Shape 939"/>
          <p:cNvCxnSpPr/>
          <p:nvPr/>
        </p:nvCxnSpPr>
        <p:spPr>
          <a:xfrm>
            <a:off x="3970675" y="4611165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0" name="Shape 940"/>
          <p:cNvCxnSpPr/>
          <p:nvPr/>
        </p:nvCxnSpPr>
        <p:spPr>
          <a:xfrm>
            <a:off x="5047450" y="4611165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1" name="Shape 941"/>
          <p:cNvCxnSpPr/>
          <p:nvPr/>
        </p:nvCxnSpPr>
        <p:spPr>
          <a:xfrm>
            <a:off x="5711900" y="46010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2" name="Shape 942"/>
          <p:cNvSpPr txBox="1"/>
          <p:nvPr/>
        </p:nvSpPr>
        <p:spPr>
          <a:xfrm>
            <a:off x="6070251" y="4338633"/>
            <a:ext cx="1372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</p:spTree>
    <p:extLst>
      <p:ext uri="{BB962C8B-B14F-4D97-AF65-F5344CB8AC3E}">
        <p14:creationId xmlns:p14="http://schemas.microsoft.com/office/powerpoint/2010/main" val="28808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Training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304625" y="862767"/>
            <a:ext cx="8649370" cy="207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Step 2</a:t>
            </a:r>
            <a:r>
              <a:rPr lang="en" sz="2000" dirty="0"/>
              <a:t>: Fine-tune model for detection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Instead of 1000 ImageNet classes, want 20 object classes + background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Throw away final fully-connected layer, reinitialize from scratch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Keep training model using positive / negative regions from detection images</a:t>
            </a:r>
          </a:p>
        </p:txBody>
      </p:sp>
      <p:sp>
        <p:nvSpPr>
          <p:cNvPr id="950" name="Shape 950"/>
          <p:cNvSpPr/>
          <p:nvPr/>
        </p:nvSpPr>
        <p:spPr>
          <a:xfrm rot="5400000">
            <a:off x="16668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3079224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4345075" y="4038834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4641475" y="4038634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4891875" y="4236433"/>
            <a:ext cx="106500" cy="729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5" name="Shape 955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56" name="Shape 956"/>
          <p:cNvSpPr txBox="1"/>
          <p:nvPr/>
        </p:nvSpPr>
        <p:spPr>
          <a:xfrm>
            <a:off x="1648950" y="29967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2792574" y="50974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813025" y="3073883"/>
            <a:ext cx="17235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Fully-connected layers</a:t>
            </a:r>
          </a:p>
        </p:txBody>
      </p:sp>
      <p:sp>
        <p:nvSpPr>
          <p:cNvPr id="959" name="Shape 959"/>
          <p:cNvSpPr/>
          <p:nvPr/>
        </p:nvSpPr>
        <p:spPr>
          <a:xfrm>
            <a:off x="5418725" y="4068834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0" name="Shape 960"/>
          <p:cNvSpPr txBox="1"/>
          <p:nvPr/>
        </p:nvSpPr>
        <p:spPr>
          <a:xfrm>
            <a:off x="4753475" y="5253233"/>
            <a:ext cx="15997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Class scores:</a:t>
            </a:r>
            <a:br>
              <a:rPr lang="en" dirty="0"/>
            </a:br>
            <a:r>
              <a:rPr lang="en" dirty="0"/>
              <a:t>21 classes</a:t>
            </a:r>
          </a:p>
        </p:txBody>
      </p:sp>
      <p:cxnSp>
        <p:nvCxnSpPr>
          <p:cNvPr id="961" name="Shape 961"/>
          <p:cNvCxnSpPr>
            <a:endCxn id="950" idx="2"/>
          </p:cNvCxnSpPr>
          <p:nvPr/>
        </p:nvCxnSpPr>
        <p:spPr>
          <a:xfrm>
            <a:off x="1708276" y="461116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3" name="Shape 963"/>
          <p:cNvCxnSpPr/>
          <p:nvPr/>
        </p:nvCxnSpPr>
        <p:spPr>
          <a:xfrm>
            <a:off x="27264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4" name="Shape 964"/>
          <p:cNvCxnSpPr/>
          <p:nvPr/>
        </p:nvCxnSpPr>
        <p:spPr>
          <a:xfrm>
            <a:off x="3970675" y="4611165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5" name="Shape 965"/>
          <p:cNvCxnSpPr/>
          <p:nvPr/>
        </p:nvCxnSpPr>
        <p:spPr>
          <a:xfrm>
            <a:off x="5047450" y="4611165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6" name="Shape 966"/>
          <p:cNvCxnSpPr/>
          <p:nvPr/>
        </p:nvCxnSpPr>
        <p:spPr>
          <a:xfrm>
            <a:off x="5711900" y="46010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7" name="Shape 967"/>
          <p:cNvSpPr txBox="1"/>
          <p:nvPr/>
        </p:nvSpPr>
        <p:spPr>
          <a:xfrm>
            <a:off x="6070251" y="4338633"/>
            <a:ext cx="1372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6116400" y="2818900"/>
            <a:ext cx="1977900" cy="10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Re-initialize this layer: </a:t>
            </a:r>
            <a:br>
              <a:rPr lang="en" sz="1200"/>
            </a:br>
            <a:r>
              <a:rPr lang="en" sz="1200"/>
              <a:t>was 4096 x 1000, </a:t>
            </a:r>
            <a:br>
              <a:rPr lang="en" sz="1200"/>
            </a:br>
            <a:r>
              <a:rPr lang="en" sz="1200"/>
              <a:t>now will be 4096 x 21</a:t>
            </a:r>
          </a:p>
        </p:txBody>
      </p:sp>
      <p:cxnSp>
        <p:nvCxnSpPr>
          <p:cNvPr id="969" name="Shape 969"/>
          <p:cNvCxnSpPr>
            <a:stCxn id="954" idx="0"/>
            <a:endCxn id="968" idx="1"/>
          </p:cNvCxnSpPr>
          <p:nvPr/>
        </p:nvCxnSpPr>
        <p:spPr>
          <a:xfrm rot="-5400000">
            <a:off x="5093125" y="3213233"/>
            <a:ext cx="875200" cy="1171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910566"/>
            <a:ext cx="1494901" cy="140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1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399" y="3910566"/>
            <a:ext cx="1494901" cy="14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Shape 97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Training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304625" y="862767"/>
            <a:ext cx="8452500" cy="207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Step 3</a:t>
            </a:r>
            <a:r>
              <a:rPr lang="en" sz="2000" dirty="0"/>
              <a:t>: Extract features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dirty="0"/>
              <a:t>Extract region proposals for all images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dirty="0"/>
              <a:t>For each region: warp to CNN input size, run forward through CNN, save pool5 features to disk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dirty="0"/>
              <a:t>Have a big hard drive: features are ~200GB for PASCAL dataset!</a:t>
            </a:r>
          </a:p>
        </p:txBody>
      </p:sp>
      <p:sp>
        <p:nvSpPr>
          <p:cNvPr id="978" name="Shape 978"/>
          <p:cNvSpPr/>
          <p:nvPr/>
        </p:nvSpPr>
        <p:spPr>
          <a:xfrm rot="5400000">
            <a:off x="49434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6355823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0" name="Shape 980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4925550" y="3059867"/>
            <a:ext cx="162765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 and Pooling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6059148" y="4869967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pool5 features</a:t>
            </a:r>
          </a:p>
        </p:txBody>
      </p:sp>
      <p:cxnSp>
        <p:nvCxnSpPr>
          <p:cNvPr id="983" name="Shape 983"/>
          <p:cNvCxnSpPr/>
          <p:nvPr/>
        </p:nvCxnSpPr>
        <p:spPr>
          <a:xfrm>
            <a:off x="60030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5" name="Shape 985"/>
          <p:cNvSpPr/>
          <p:nvPr/>
        </p:nvSpPr>
        <p:spPr>
          <a:xfrm>
            <a:off x="2347375" y="4000499"/>
            <a:ext cx="676500" cy="607067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2396450" y="3910566"/>
            <a:ext cx="863700" cy="1401201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87" name="Shape 987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3998262" y="3830400"/>
            <a:ext cx="548726" cy="56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3998287" y="4668434"/>
            <a:ext cx="548701" cy="566133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1870401" y="5547567"/>
            <a:ext cx="17648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Region Proposals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3387313" y="5547567"/>
            <a:ext cx="17648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Crop + Warp</a:t>
            </a:r>
          </a:p>
        </p:txBody>
      </p:sp>
      <p:sp>
        <p:nvSpPr>
          <p:cNvPr id="991" name="Shape 991"/>
          <p:cNvSpPr/>
          <p:nvPr/>
        </p:nvSpPr>
        <p:spPr>
          <a:xfrm>
            <a:off x="7921625" y="4082367"/>
            <a:ext cx="592500" cy="10504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 txBox="1"/>
          <p:nvPr/>
        </p:nvSpPr>
        <p:spPr>
          <a:xfrm>
            <a:off x="5368513" y="5545383"/>
            <a:ext cx="17648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Forward pass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7219513" y="5545383"/>
            <a:ext cx="17648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Save to disk</a:t>
            </a:r>
          </a:p>
        </p:txBody>
      </p:sp>
      <p:pic>
        <p:nvPicPr>
          <p:cNvPr id="22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910566"/>
            <a:ext cx="1494901" cy="140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Training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304625" y="933665"/>
            <a:ext cx="8452500" cy="8120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Step 4</a:t>
            </a:r>
            <a:r>
              <a:rPr lang="en" sz="2000" dirty="0"/>
              <a:t>: Train one binary SVM per class to classify region features</a:t>
            </a:r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4647668" y="2202583"/>
            <a:ext cx="870525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2470051" y="2195267"/>
            <a:ext cx="1023501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5675676" y="2195267"/>
            <a:ext cx="933751" cy="121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6671895" y="2209899"/>
            <a:ext cx="933751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3615976" y="2195253"/>
            <a:ext cx="933745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7669200" y="2195256"/>
            <a:ext cx="1023500" cy="120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/>
          <p:nvPr/>
        </p:nvSpPr>
        <p:spPr>
          <a:xfrm>
            <a:off x="2928550" y="35455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029600" y="35455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5088875" y="35455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6089300" y="35455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7058112" y="35455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8127687" y="35455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3" name="Shape 1013"/>
          <p:cNvSpPr/>
          <p:nvPr/>
        </p:nvSpPr>
        <p:spPr>
          <a:xfrm rot="5400000">
            <a:off x="3623787" y="3884845"/>
            <a:ext cx="588400" cy="2341775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4" name="Shape 1014"/>
          <p:cNvSpPr txBox="1"/>
          <p:nvPr/>
        </p:nvSpPr>
        <p:spPr>
          <a:xfrm>
            <a:off x="3202650" y="5393533"/>
            <a:ext cx="27386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Positive samples for cat SVM</a:t>
            </a:r>
          </a:p>
        </p:txBody>
      </p:sp>
      <p:sp>
        <p:nvSpPr>
          <p:cNvPr id="1015" name="Shape 1015"/>
          <p:cNvSpPr/>
          <p:nvPr/>
        </p:nvSpPr>
        <p:spPr>
          <a:xfrm rot="5400000">
            <a:off x="7068396" y="3966104"/>
            <a:ext cx="554831" cy="2300023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6" name="Shape 1016"/>
          <p:cNvSpPr txBox="1"/>
          <p:nvPr/>
        </p:nvSpPr>
        <p:spPr>
          <a:xfrm>
            <a:off x="6364475" y="5393533"/>
            <a:ext cx="27386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Negative samples for cat SVM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304626" y="2602783"/>
            <a:ext cx="20429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304626" y="3908549"/>
            <a:ext cx="20429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</p:spTree>
    <p:extLst>
      <p:ext uri="{BB962C8B-B14F-4D97-AF65-F5344CB8AC3E}">
        <p14:creationId xmlns:p14="http://schemas.microsoft.com/office/powerpoint/2010/main" val="357665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Training</a:t>
            </a:r>
          </a:p>
        </p:txBody>
      </p:sp>
      <p:sp>
        <p:nvSpPr>
          <p:cNvPr id="1025" name="Shape 1025"/>
          <p:cNvSpPr txBox="1"/>
          <p:nvPr/>
        </p:nvSpPr>
        <p:spPr>
          <a:xfrm>
            <a:off x="304625" y="933666"/>
            <a:ext cx="84525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Step 4</a:t>
            </a:r>
            <a:r>
              <a:rPr lang="en" sz="2000" dirty="0"/>
              <a:t>: Train one binary SVM per class to classify region features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304626" y="2602783"/>
            <a:ext cx="20429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304626" y="3908549"/>
            <a:ext cx="20429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pic>
        <p:nvPicPr>
          <p:cNvPr id="22" name="Shape 1001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4800068" y="2354983"/>
            <a:ext cx="870525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002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2622451" y="2347667"/>
            <a:ext cx="1023501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1003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5828076" y="2347667"/>
            <a:ext cx="933751" cy="121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1004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6824295" y="2362299"/>
            <a:ext cx="933751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1005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3768376" y="2347653"/>
            <a:ext cx="933745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1006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7821600" y="2347656"/>
            <a:ext cx="1023500" cy="120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1007"/>
          <p:cNvSpPr/>
          <p:nvPr/>
        </p:nvSpPr>
        <p:spPr>
          <a:xfrm>
            <a:off x="3080950" y="36979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1008"/>
          <p:cNvSpPr/>
          <p:nvPr/>
        </p:nvSpPr>
        <p:spPr>
          <a:xfrm>
            <a:off x="4182000" y="36979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1009"/>
          <p:cNvSpPr/>
          <p:nvPr/>
        </p:nvSpPr>
        <p:spPr>
          <a:xfrm>
            <a:off x="5241275" y="36979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1010"/>
          <p:cNvSpPr/>
          <p:nvPr/>
        </p:nvSpPr>
        <p:spPr>
          <a:xfrm>
            <a:off x="6241700" y="36979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1011"/>
          <p:cNvSpPr/>
          <p:nvPr/>
        </p:nvSpPr>
        <p:spPr>
          <a:xfrm>
            <a:off x="7210512" y="36979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1012"/>
          <p:cNvSpPr/>
          <p:nvPr/>
        </p:nvSpPr>
        <p:spPr>
          <a:xfrm>
            <a:off x="8280087" y="36979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1013"/>
          <p:cNvSpPr/>
          <p:nvPr/>
        </p:nvSpPr>
        <p:spPr>
          <a:xfrm rot="5400000">
            <a:off x="3776187" y="4037245"/>
            <a:ext cx="588400" cy="2341775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1014"/>
          <p:cNvSpPr txBox="1"/>
          <p:nvPr/>
        </p:nvSpPr>
        <p:spPr>
          <a:xfrm>
            <a:off x="3355050" y="5545933"/>
            <a:ext cx="27386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Positive samples for cat SVM</a:t>
            </a:r>
          </a:p>
        </p:txBody>
      </p:sp>
      <p:sp>
        <p:nvSpPr>
          <p:cNvPr id="40" name="Shape 1015"/>
          <p:cNvSpPr/>
          <p:nvPr/>
        </p:nvSpPr>
        <p:spPr>
          <a:xfrm rot="5400000">
            <a:off x="7220796" y="4118504"/>
            <a:ext cx="554831" cy="2300023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016"/>
          <p:cNvSpPr txBox="1"/>
          <p:nvPr/>
        </p:nvSpPr>
        <p:spPr>
          <a:xfrm>
            <a:off x="6241700" y="5545933"/>
            <a:ext cx="27386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Negative samples for cat SVM</a:t>
            </a:r>
          </a:p>
        </p:txBody>
      </p:sp>
    </p:spTree>
    <p:extLst>
      <p:ext uri="{BB962C8B-B14F-4D97-AF65-F5344CB8AC3E}">
        <p14:creationId xmlns:p14="http://schemas.microsoft.com/office/powerpoint/2010/main" val="412461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Classification + Localization: Task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83901" y="1024233"/>
            <a:ext cx="8508599" cy="48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Classification</a:t>
            </a:r>
            <a:r>
              <a:rPr lang="en" sz="1800" dirty="0"/>
              <a:t>: C classes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</a:t>
            </a:r>
            <a:r>
              <a:rPr lang="en" sz="1800" b="1" dirty="0"/>
              <a:t>Input: </a:t>
            </a:r>
            <a:r>
              <a:rPr lang="en" sz="1800" dirty="0"/>
              <a:t>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</a:t>
            </a:r>
            <a:r>
              <a:rPr lang="en" sz="1800" b="1" dirty="0"/>
              <a:t>Output:</a:t>
            </a:r>
            <a:r>
              <a:rPr lang="en" sz="1800" dirty="0"/>
              <a:t> Class label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</a:t>
            </a:r>
            <a:r>
              <a:rPr lang="en" sz="1800" b="1" dirty="0"/>
              <a:t>Evaluation metric:</a:t>
            </a:r>
            <a:r>
              <a:rPr lang="en" sz="1800" dirty="0"/>
              <a:t> Accuracy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Localization</a:t>
            </a:r>
            <a:r>
              <a:rPr lang="en" sz="1800" dirty="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</a:t>
            </a:r>
            <a:r>
              <a:rPr lang="en" sz="1800" b="1" dirty="0"/>
              <a:t>Input:</a:t>
            </a:r>
            <a:r>
              <a:rPr lang="en" sz="1800" dirty="0"/>
              <a:t>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</a:t>
            </a:r>
            <a:r>
              <a:rPr lang="en" sz="1800" b="1" dirty="0"/>
              <a:t>Output</a:t>
            </a:r>
            <a:r>
              <a:rPr lang="en" sz="1800" dirty="0"/>
              <a:t>: Box in the image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</a:t>
            </a:r>
            <a:r>
              <a:rPr lang="en" sz="1800" b="1" dirty="0"/>
              <a:t>Evaluation metric:</a:t>
            </a:r>
            <a:r>
              <a:rPr lang="en" sz="1800" dirty="0"/>
              <a:t> Intersection over Union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b="1" dirty="0"/>
              <a:t>Classification + Localization</a:t>
            </a:r>
            <a:r>
              <a:rPr lang="en" sz="1800" dirty="0"/>
              <a:t>: Do both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476" y="1215791"/>
            <a:ext cx="1349375" cy="1249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5686226" y="1840383"/>
            <a:ext cx="918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6713351" y="1599967"/>
            <a:ext cx="659999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181" y="3250368"/>
            <a:ext cx="1349375" cy="132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Shape 182"/>
          <p:cNvCxnSpPr/>
          <p:nvPr/>
        </p:nvCxnSpPr>
        <p:spPr>
          <a:xfrm>
            <a:off x="7120600" y="3794708"/>
            <a:ext cx="918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3" name="Shape 183"/>
          <p:cNvSpPr txBox="1"/>
          <p:nvPr/>
        </p:nvSpPr>
        <p:spPr>
          <a:xfrm>
            <a:off x="7822775" y="3791700"/>
            <a:ext cx="1236600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(x, y, w, h)</a:t>
            </a:r>
          </a:p>
        </p:txBody>
      </p:sp>
      <p:sp>
        <p:nvSpPr>
          <p:cNvPr id="10" name="Shape 156"/>
          <p:cNvSpPr/>
          <p:nvPr/>
        </p:nvSpPr>
        <p:spPr>
          <a:xfrm>
            <a:off x="6145525" y="3323968"/>
            <a:ext cx="693940" cy="112579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56"/>
          <p:cNvSpPr/>
          <p:nvPr/>
        </p:nvSpPr>
        <p:spPr>
          <a:xfrm>
            <a:off x="6062964" y="3375378"/>
            <a:ext cx="696181" cy="1117936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7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Training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304625" y="862767"/>
            <a:ext cx="8839500" cy="9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Step 5</a:t>
            </a:r>
            <a:r>
              <a:rPr lang="en" sz="2000" dirty="0"/>
              <a:t> (bbox regression): For each class, train a linear regression model to map from cached features to offsets to GT boxes to make up for “slightly wrong” proposals</a:t>
            </a:r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3">
            <a:alphaModFix/>
          </a:blip>
          <a:srcRect l="30062" r="24151"/>
          <a:stretch/>
        </p:blipFill>
        <p:spPr>
          <a:xfrm>
            <a:off x="2927251" y="1905967"/>
            <a:ext cx="1023501" cy="1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/>
        </p:nvSpPr>
        <p:spPr>
          <a:xfrm>
            <a:off x="304626" y="2297983"/>
            <a:ext cx="20429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304626" y="3603749"/>
            <a:ext cx="2042999" cy="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sp>
        <p:nvSpPr>
          <p:cNvPr id="1054" name="Shape 1054"/>
          <p:cNvSpPr/>
          <p:nvPr/>
        </p:nvSpPr>
        <p:spPr>
          <a:xfrm>
            <a:off x="3385750" y="32407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5" name="Shape 1055"/>
          <p:cNvSpPr txBox="1"/>
          <p:nvPr/>
        </p:nvSpPr>
        <p:spPr>
          <a:xfrm>
            <a:off x="198325" y="4686034"/>
            <a:ext cx="2149200" cy="107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Regression targets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(dx, dy, dw, dh)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Normalized coordinates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2641900" y="4686034"/>
            <a:ext cx="1594200" cy="73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(0, 0, 0, 0)</a:t>
            </a:r>
            <a:br>
              <a:rPr lang="en"/>
            </a:br>
            <a:r>
              <a:rPr lang="en"/>
              <a:t>Proposal is good</a:t>
            </a:r>
          </a:p>
        </p:txBody>
      </p:sp>
      <p:sp>
        <p:nvSpPr>
          <p:cNvPr id="1057" name="Shape 1057"/>
          <p:cNvSpPr/>
          <p:nvPr/>
        </p:nvSpPr>
        <p:spPr>
          <a:xfrm>
            <a:off x="5260025" y="32097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8" name="Shape 1058"/>
          <p:cNvSpPr txBox="1"/>
          <p:nvPr/>
        </p:nvSpPr>
        <p:spPr>
          <a:xfrm>
            <a:off x="4516175" y="4655034"/>
            <a:ext cx="1594200" cy="107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(.25, 0, 0,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far to left</a:t>
            </a:r>
          </a:p>
        </p:txBody>
      </p:sp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l="23240" r="30973"/>
          <a:stretch/>
        </p:blipFill>
        <p:spPr>
          <a:xfrm>
            <a:off x="4801526" y="1890467"/>
            <a:ext cx="1023501" cy="1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/>
          <p:nvPr/>
        </p:nvSpPr>
        <p:spPr>
          <a:xfrm>
            <a:off x="7286700" y="3212167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 txBox="1"/>
          <p:nvPr/>
        </p:nvSpPr>
        <p:spPr>
          <a:xfrm>
            <a:off x="6542850" y="4655034"/>
            <a:ext cx="1594200" cy="107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(0, 0, -0.125,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wide</a:t>
            </a:r>
          </a:p>
        </p:txBody>
      </p:sp>
      <p:pic>
        <p:nvPicPr>
          <p:cNvPr id="1062" name="Shape 1062"/>
          <p:cNvPicPr preferRelativeResize="0"/>
          <p:nvPr/>
        </p:nvPicPr>
        <p:blipFill rotWithShape="1">
          <a:blip r:embed="rId3">
            <a:alphaModFix/>
          </a:blip>
          <a:srcRect l="20678" r="15104"/>
          <a:stretch/>
        </p:blipFill>
        <p:spPr>
          <a:xfrm>
            <a:off x="6828201" y="1891667"/>
            <a:ext cx="1023501" cy="12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3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" y="1119940"/>
            <a:ext cx="9015241" cy="4618120"/>
          </a:xfrm>
          <a:prstGeom prst="rect">
            <a:avLst/>
          </a:prstGeom>
        </p:spPr>
      </p:pic>
      <p:sp>
        <p:nvSpPr>
          <p:cNvPr id="4" name="Shape 1049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Training</a:t>
            </a:r>
          </a:p>
        </p:txBody>
      </p:sp>
    </p:spTree>
    <p:extLst>
      <p:ext uri="{BB962C8B-B14F-4D97-AF65-F5344CB8AC3E}">
        <p14:creationId xmlns:p14="http://schemas.microsoft.com/office/powerpoint/2010/main" val="11020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047" y="1934931"/>
            <a:ext cx="3293247" cy="2496155"/>
          </a:xfrm>
          <a:prstGeom prst="rect">
            <a:avLst/>
          </a:prstGeom>
        </p:spPr>
      </p:pic>
      <p:sp>
        <p:nvSpPr>
          <p:cNvPr id="3" name="Shape 1049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3200" dirty="0" smtClean="0">
                <a:solidFill>
                  <a:schemeClr val="bg1"/>
                </a:solidFill>
              </a:rPr>
              <a:t>Compare Boxes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r>
              <a:rPr lang="en-US" altLang="zh-CN" sz="3200" dirty="0" smtClean="0">
                <a:solidFill>
                  <a:schemeClr val="bg1"/>
                </a:solidFill>
              </a:rPr>
              <a:t>IOU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08" y="1326017"/>
            <a:ext cx="5296359" cy="35664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25" y="5109739"/>
            <a:ext cx="285012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49"/>
          <p:cNvSpPr txBox="1"/>
          <p:nvPr/>
        </p:nvSpPr>
        <p:spPr>
          <a:xfrm>
            <a:off x="0" y="149414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 smtClean="0">
                <a:solidFill>
                  <a:schemeClr val="bg1"/>
                </a:solidFill>
              </a:rPr>
              <a:t>NMS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>
                <a:solidFill>
                  <a:schemeClr val="bg1"/>
                </a:solidFill>
              </a:rPr>
              <a:t>Non-Max Suppression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images2018.cnblogs.com/blog/75922/201803/75922-20180306113548668-17474357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604" y="1247620"/>
            <a:ext cx="2880695" cy="475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88409" y="447532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PingFang SC"/>
              </a:rPr>
              <a:t>Sort 0.95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, 0.9, 0.9, 0.8, 0.7, 0.7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99509" y="5076629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Discard IOU&gt;0.6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0" y="1247619"/>
            <a:ext cx="4471043" cy="1281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8" y="2808431"/>
            <a:ext cx="4247788" cy="14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8" y="1219571"/>
            <a:ext cx="4356439" cy="10372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64" y="2519147"/>
            <a:ext cx="5342083" cy="3551228"/>
          </a:xfrm>
          <a:prstGeom prst="rect">
            <a:avLst/>
          </a:prstGeom>
        </p:spPr>
      </p:pic>
      <p:sp>
        <p:nvSpPr>
          <p:cNvPr id="4" name="Shape 1049"/>
          <p:cNvSpPr txBox="1"/>
          <p:nvPr/>
        </p:nvSpPr>
        <p:spPr>
          <a:xfrm>
            <a:off x="0" y="149414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 smtClean="0">
                <a:solidFill>
                  <a:schemeClr val="bg1"/>
                </a:solidFill>
              </a:rPr>
              <a:t>NMS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>
                <a:solidFill>
                  <a:schemeClr val="bg1"/>
                </a:solidFill>
              </a:rPr>
              <a:t>Non-Max Suppression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7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Object Detection: Datasets</a:t>
            </a:r>
          </a:p>
        </p:txBody>
      </p:sp>
      <p:graphicFrame>
        <p:nvGraphicFramePr>
          <p:cNvPr id="1069" name="Shape 1069"/>
          <p:cNvGraphicFramePr/>
          <p:nvPr>
            <p:extLst>
              <p:ext uri="{D42A27DB-BD31-4B8C-83A1-F6EECF244321}">
                <p14:modId xmlns:p14="http://schemas.microsoft.com/office/powerpoint/2010/main" val="4260195966"/>
              </p:ext>
            </p:extLst>
          </p:nvPr>
        </p:nvGraphicFramePr>
        <p:xfrm>
          <a:off x="561976" y="1127920"/>
          <a:ext cx="7839074" cy="44742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05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712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000" dirty="0"/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 dirty="0"/>
                        <a:t>PASCAL VOC</a:t>
                      </a:r>
                      <a:br>
                        <a:rPr lang="en" sz="2000" dirty="0"/>
                      </a:br>
                      <a:r>
                        <a:rPr lang="en" sz="2000" dirty="0"/>
                        <a:t>(2010)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ImageNet Detection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(ILSVRC 2014)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MS-COCO</a:t>
                      </a:r>
                      <a:br>
                        <a:rPr lang="en" sz="2000"/>
                      </a:br>
                      <a:r>
                        <a:rPr lang="en" sz="2000"/>
                        <a:t>(2014)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34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Number of classes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20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200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80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73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 dirty="0"/>
                        <a:t>Number of </a:t>
                      </a:r>
                      <a:r>
                        <a:rPr lang="en" sz="2000" dirty="0" smtClean="0"/>
                        <a:t>images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 dirty="0" smtClean="0"/>
                        <a:t>(</a:t>
                      </a:r>
                      <a:r>
                        <a:rPr lang="en" sz="2000" dirty="0"/>
                        <a:t>train + val)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~20k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~470k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~120k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536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Mean objects per image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2.4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1.1</a:t>
                      </a:r>
                    </a:p>
                  </a:txBody>
                  <a:tcPr marL="91425" marR="91425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7.2</a:t>
                      </a:r>
                    </a:p>
                  </a:txBody>
                  <a:tcPr marL="91425" marR="91425" marT="121900" marB="121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0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Object Detection: Evaluation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451262" y="1065355"/>
            <a:ext cx="8205850" cy="48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We use a metric called “mean average precision” (mAP)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Compute average precision (AP) separately for each class, then average over classes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A detection is a true positive if it has IoU with a ground-truth box greater than some threshold (usually 0.5) (mAP@0.5)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Combine all detections from all test images to draw a precision / </a:t>
            </a:r>
            <a:r>
              <a:rPr lang="en" sz="2000" dirty="0" smtClean="0"/>
              <a:t>recall</a:t>
            </a:r>
            <a:r>
              <a:rPr lang="zh-CN" altLang="en-US" sz="2000" dirty="0" smtClean="0"/>
              <a:t>（查准率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查全率）</a:t>
            </a:r>
            <a:r>
              <a:rPr lang="en" sz="2000" dirty="0" smtClean="0"/>
              <a:t> </a:t>
            </a:r>
            <a:r>
              <a:rPr lang="en" sz="2000" dirty="0"/>
              <a:t>curve for each class; AP is area under the curve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TL;DR mAP is a number from 0 to 100; high is good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9688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Object Detection: </a:t>
            </a:r>
            <a:r>
              <a:rPr lang="en" sz="3200" dirty="0" smtClean="0">
                <a:solidFill>
                  <a:schemeClr val="bg1"/>
                </a:solidFill>
              </a:rPr>
              <a:t>Evaluation-</a:t>
            </a:r>
            <a:r>
              <a:rPr lang="en-US" altLang="zh-CN" sz="3200" dirty="0" smtClean="0">
                <a:solidFill>
                  <a:schemeClr val="bg1"/>
                </a:solidFill>
              </a:rPr>
              <a:t>PR</a:t>
            </a:r>
            <a:r>
              <a:rPr lang="zh-CN" altLang="en-US" sz="3200" dirty="0" smtClean="0">
                <a:solidFill>
                  <a:schemeClr val="bg1"/>
                </a:solidFill>
              </a:rPr>
              <a:t>曲线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302875"/>
            <a:ext cx="4570051" cy="41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6" y="2851405"/>
            <a:ext cx="4357992" cy="25248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3966"/>
            <a:ext cx="6915262" cy="1545498"/>
          </a:xfrm>
          <a:prstGeom prst="rect">
            <a:avLst/>
          </a:prstGeom>
        </p:spPr>
      </p:pic>
      <p:sp>
        <p:nvSpPr>
          <p:cNvPr id="5" name="Shape 107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Object Detection: </a:t>
            </a:r>
            <a:r>
              <a:rPr lang="en" sz="3200" dirty="0" smtClean="0">
                <a:solidFill>
                  <a:schemeClr val="bg1"/>
                </a:solidFill>
              </a:rPr>
              <a:t>Evaluation-</a:t>
            </a:r>
            <a:r>
              <a:rPr lang="en-US" altLang="zh-CN" sz="3200" dirty="0" smtClean="0">
                <a:solidFill>
                  <a:schemeClr val="bg1"/>
                </a:solidFill>
              </a:rPr>
              <a:t>PR</a:t>
            </a:r>
            <a:r>
              <a:rPr lang="zh-CN" altLang="en-US" sz="3200" dirty="0" smtClean="0">
                <a:solidFill>
                  <a:schemeClr val="bg1"/>
                </a:solidFill>
              </a:rPr>
              <a:t>曲线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65" y="3560068"/>
            <a:ext cx="4493620" cy="25227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8663"/>
            <a:ext cx="6076245" cy="2230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2" y="3579268"/>
            <a:ext cx="3604572" cy="2309060"/>
          </a:xfrm>
          <a:prstGeom prst="rect">
            <a:avLst/>
          </a:prstGeom>
        </p:spPr>
      </p:pic>
      <p:sp>
        <p:nvSpPr>
          <p:cNvPr id="5" name="Shape 107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Object Detection: </a:t>
            </a:r>
            <a:r>
              <a:rPr lang="en" sz="3200" dirty="0" smtClean="0">
                <a:solidFill>
                  <a:schemeClr val="bg1"/>
                </a:solidFill>
              </a:rPr>
              <a:t>Evaluation-</a:t>
            </a:r>
            <a:r>
              <a:rPr lang="en-US" altLang="zh-CN" sz="3200" dirty="0" smtClean="0">
                <a:solidFill>
                  <a:schemeClr val="bg1"/>
                </a:solidFill>
              </a:rPr>
              <a:t>PR</a:t>
            </a:r>
            <a:r>
              <a:rPr lang="zh-CN" altLang="en-US" sz="3200" dirty="0" smtClean="0">
                <a:solidFill>
                  <a:schemeClr val="bg1"/>
                </a:solidFill>
              </a:rPr>
              <a:t>曲线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Idea #1: Localization as Regression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63" y="2352675"/>
            <a:ext cx="2100987" cy="2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18301" y="1678867"/>
            <a:ext cx="2007299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Input</a:t>
            </a:r>
            <a:r>
              <a:rPr lang="en" sz="1800"/>
              <a:t>: image</a:t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x="2603925" y="3485867"/>
            <a:ext cx="1275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2" name="Shape 202"/>
          <p:cNvSpPr txBox="1"/>
          <p:nvPr/>
        </p:nvSpPr>
        <p:spPr>
          <a:xfrm>
            <a:off x="4157326" y="2800267"/>
            <a:ext cx="2007299" cy="137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Output</a:t>
            </a:r>
            <a:r>
              <a:rPr lang="en" sz="1800"/>
              <a:t>: </a:t>
            </a:r>
            <a:br>
              <a:rPr lang="en" sz="1800"/>
            </a:br>
            <a:r>
              <a:rPr lang="en" sz="1800"/>
              <a:t>Box coordinates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(4 numbers)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504725" y="2742133"/>
            <a:ext cx="1340700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Neural Net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177576" y="4158265"/>
            <a:ext cx="2007299" cy="131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Correct output</a:t>
            </a:r>
            <a:r>
              <a:rPr lang="en" sz="1800"/>
              <a:t>:  </a:t>
            </a:r>
            <a:br>
              <a:rPr lang="en" sz="1800"/>
            </a:br>
            <a:r>
              <a:rPr lang="en" sz="1800"/>
              <a:t>box coordinates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(4 numbers)</a:t>
            </a:r>
          </a:p>
        </p:txBody>
      </p:sp>
      <p:cxnSp>
        <p:nvCxnSpPr>
          <p:cNvPr id="205" name="Shape 205"/>
          <p:cNvCxnSpPr>
            <a:stCxn id="204" idx="3"/>
          </p:cNvCxnSpPr>
          <p:nvPr/>
        </p:nvCxnSpPr>
        <p:spPr>
          <a:xfrm rot="10800000" flipH="1">
            <a:off x="6184874" y="4416064"/>
            <a:ext cx="988500" cy="398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6" name="Shape 206"/>
          <p:cNvCxnSpPr>
            <a:stCxn id="202" idx="3"/>
          </p:cNvCxnSpPr>
          <p:nvPr/>
        </p:nvCxnSpPr>
        <p:spPr>
          <a:xfrm>
            <a:off x="6164624" y="3485865"/>
            <a:ext cx="1029000" cy="67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7260276" y="3877100"/>
            <a:ext cx="1603199" cy="102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Loss</a:t>
            </a:r>
            <a:r>
              <a:rPr lang="en" sz="1800"/>
              <a:t>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L2 distance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63351" y="4990367"/>
            <a:ext cx="2636399" cy="9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Only one object, </a:t>
            </a:r>
            <a:br>
              <a:rPr lang="en" sz="1800"/>
            </a:br>
            <a:r>
              <a:rPr lang="en" sz="1800"/>
              <a:t>simpler than detection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91085" y="3734720"/>
            <a:ext cx="153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bx,by,bw,bh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43583" y="2352675"/>
            <a:ext cx="953311" cy="2038225"/>
          </a:xfrm>
          <a:prstGeom prst="rect">
            <a:avLst/>
          </a:prstGeom>
          <a:noFill/>
          <a:ln w="53975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6797" y="20360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(0,0)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089772" y="443726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(1,1)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8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663"/>
            <a:ext cx="6076245" cy="22306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4" y="3365771"/>
            <a:ext cx="4517924" cy="2471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656" y="3465143"/>
            <a:ext cx="3597440" cy="2566006"/>
          </a:xfrm>
          <a:prstGeom prst="rect">
            <a:avLst/>
          </a:prstGeom>
        </p:spPr>
      </p:pic>
      <p:sp>
        <p:nvSpPr>
          <p:cNvPr id="7" name="Shape 107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Object Detection: </a:t>
            </a:r>
            <a:r>
              <a:rPr lang="en" sz="3200" dirty="0" smtClean="0">
                <a:solidFill>
                  <a:schemeClr val="bg1"/>
                </a:solidFill>
              </a:rPr>
              <a:t>Evaluation-</a:t>
            </a:r>
            <a:r>
              <a:rPr lang="en-US" altLang="zh-CN" sz="3200" dirty="0" smtClean="0">
                <a:solidFill>
                  <a:schemeClr val="bg1"/>
                </a:solidFill>
              </a:rPr>
              <a:t>PR</a:t>
            </a:r>
            <a:r>
              <a:rPr lang="zh-CN" altLang="en-US" sz="3200" dirty="0" smtClean="0">
                <a:solidFill>
                  <a:schemeClr val="bg1"/>
                </a:solidFill>
              </a:rPr>
              <a:t>曲线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9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663"/>
            <a:ext cx="6076245" cy="22306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03" y="3428338"/>
            <a:ext cx="4395052" cy="23888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376" y="3428338"/>
            <a:ext cx="3782338" cy="2641494"/>
          </a:xfrm>
          <a:prstGeom prst="rect">
            <a:avLst/>
          </a:prstGeom>
        </p:spPr>
      </p:pic>
      <p:sp>
        <p:nvSpPr>
          <p:cNvPr id="7" name="Shape 107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Object Detection: </a:t>
            </a:r>
            <a:r>
              <a:rPr lang="en" sz="3200" dirty="0" smtClean="0">
                <a:solidFill>
                  <a:schemeClr val="bg1"/>
                </a:solidFill>
              </a:rPr>
              <a:t>Evaluation-</a:t>
            </a:r>
            <a:r>
              <a:rPr lang="en-US" altLang="zh-CN" sz="3200" dirty="0" smtClean="0">
                <a:solidFill>
                  <a:schemeClr val="bg1"/>
                </a:solidFill>
              </a:rPr>
              <a:t>PR</a:t>
            </a:r>
            <a:r>
              <a:rPr lang="zh-CN" altLang="en-US" sz="3200" dirty="0" smtClean="0">
                <a:solidFill>
                  <a:schemeClr val="bg1"/>
                </a:solidFill>
              </a:rPr>
              <a:t>曲线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663"/>
            <a:ext cx="6076245" cy="22306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0" y="3835779"/>
            <a:ext cx="4544327" cy="2195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755" y="3530563"/>
            <a:ext cx="3244224" cy="2500586"/>
          </a:xfrm>
          <a:prstGeom prst="rect">
            <a:avLst/>
          </a:prstGeom>
        </p:spPr>
      </p:pic>
      <p:sp>
        <p:nvSpPr>
          <p:cNvPr id="7" name="Shape 1075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Object Detection: </a:t>
            </a:r>
            <a:r>
              <a:rPr lang="en" sz="3200" dirty="0" smtClean="0">
                <a:solidFill>
                  <a:schemeClr val="bg1"/>
                </a:solidFill>
              </a:rPr>
              <a:t>Evaluation-</a:t>
            </a:r>
            <a:r>
              <a:rPr lang="en-US" altLang="zh-CN" sz="3200" dirty="0" smtClean="0">
                <a:solidFill>
                  <a:schemeClr val="bg1"/>
                </a:solidFill>
              </a:rPr>
              <a:t>PR</a:t>
            </a:r>
            <a:r>
              <a:rPr lang="zh-CN" altLang="en-US" sz="3200" dirty="0" smtClean="0">
                <a:solidFill>
                  <a:schemeClr val="bg1"/>
                </a:solidFill>
              </a:rPr>
              <a:t>曲线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663"/>
            <a:ext cx="6076245" cy="22306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4" y="3520594"/>
            <a:ext cx="4504154" cy="23908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388" y="3435737"/>
            <a:ext cx="3617370" cy="26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3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324" y="3899658"/>
            <a:ext cx="3867676" cy="21801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785"/>
            <a:ext cx="6023756" cy="28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Results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96826" y="5772033"/>
            <a:ext cx="7446599" cy="3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Wang</a:t>
            </a:r>
            <a:r>
              <a:rPr lang="en" sz="1100">
                <a:solidFill>
                  <a:schemeClr val="dk1"/>
                </a:solidFill>
              </a:rPr>
              <a:t> et al, “Regionlets for Generic Object Detection”, ICCV 2013</a:t>
            </a:r>
          </a:p>
        </p:txBody>
      </p:sp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t="15974" b="5143"/>
          <a:stretch/>
        </p:blipFill>
        <p:spPr>
          <a:xfrm>
            <a:off x="1032825" y="1571507"/>
            <a:ext cx="6789948" cy="420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04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1084"/>
          <p:cNvPicPr preferRelativeResize="0"/>
          <p:nvPr/>
        </p:nvPicPr>
        <p:blipFill rotWithShape="1">
          <a:blip r:embed="rId3">
            <a:alphaModFix/>
          </a:blip>
          <a:srcRect t="15974" b="5143"/>
          <a:stretch/>
        </p:blipFill>
        <p:spPr>
          <a:xfrm>
            <a:off x="1032825" y="1571507"/>
            <a:ext cx="6789948" cy="420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Shape 1090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Results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2657912" y="1151307"/>
            <a:ext cx="3539774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Big improvement compared to pre-CNN methods</a:t>
            </a:r>
          </a:p>
        </p:txBody>
      </p:sp>
      <p:sp>
        <p:nvSpPr>
          <p:cNvPr id="1093" name="Shape 1093"/>
          <p:cNvSpPr/>
          <p:nvPr/>
        </p:nvSpPr>
        <p:spPr>
          <a:xfrm>
            <a:off x="3487000" y="2737171"/>
            <a:ext cx="125700" cy="1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4" name="Shape 1094"/>
          <p:cNvSpPr/>
          <p:nvPr/>
        </p:nvSpPr>
        <p:spPr>
          <a:xfrm>
            <a:off x="4302250" y="2151749"/>
            <a:ext cx="125700" cy="1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5" name="Shape 1095"/>
          <p:cNvCxnSpPr/>
          <p:nvPr/>
        </p:nvCxnSpPr>
        <p:spPr>
          <a:xfrm rot="-5400000">
            <a:off x="3601750" y="2507471"/>
            <a:ext cx="585600" cy="815400"/>
          </a:xfrm>
          <a:prstGeom prst="curvedConnector3">
            <a:avLst>
              <a:gd name="adj1" fmla="val 1541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3955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1084"/>
          <p:cNvPicPr preferRelativeResize="0"/>
          <p:nvPr/>
        </p:nvPicPr>
        <p:blipFill rotWithShape="1">
          <a:blip r:embed="rId3">
            <a:alphaModFix/>
          </a:blip>
          <a:srcRect t="15974" b="5143"/>
          <a:stretch/>
        </p:blipFill>
        <p:spPr>
          <a:xfrm>
            <a:off x="1032825" y="1571507"/>
            <a:ext cx="6789948" cy="420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Shape 1101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Results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3256075" y="952224"/>
            <a:ext cx="2503799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Bounding box regression helps a bit</a:t>
            </a:r>
          </a:p>
        </p:txBody>
      </p:sp>
      <p:sp>
        <p:nvSpPr>
          <p:cNvPr id="1104" name="Shape 1104"/>
          <p:cNvSpPr/>
          <p:nvPr/>
        </p:nvSpPr>
        <p:spPr>
          <a:xfrm>
            <a:off x="5163400" y="2025971"/>
            <a:ext cx="125700" cy="1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5" name="Shape 1105"/>
          <p:cNvSpPr/>
          <p:nvPr/>
        </p:nvSpPr>
        <p:spPr>
          <a:xfrm>
            <a:off x="4302250" y="2151749"/>
            <a:ext cx="125700" cy="1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06" name="Shape 1106"/>
          <p:cNvCxnSpPr/>
          <p:nvPr/>
        </p:nvCxnSpPr>
        <p:spPr>
          <a:xfrm rot="5400000">
            <a:off x="4599450" y="2220096"/>
            <a:ext cx="125600" cy="861300"/>
          </a:xfrm>
          <a:prstGeom prst="curvedConnector3">
            <a:avLst>
              <a:gd name="adj1" fmla="val -32043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0224398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1084"/>
          <p:cNvPicPr preferRelativeResize="0"/>
          <p:nvPr/>
        </p:nvPicPr>
        <p:blipFill rotWithShape="1">
          <a:blip r:embed="rId3">
            <a:alphaModFix/>
          </a:blip>
          <a:srcRect t="15974" b="5143"/>
          <a:stretch/>
        </p:blipFill>
        <p:spPr>
          <a:xfrm>
            <a:off x="1032825" y="1571507"/>
            <a:ext cx="6789948" cy="420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Shape 1112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Results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3062347" y="1069386"/>
            <a:ext cx="2730904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Features from a deeper network help a lot</a:t>
            </a:r>
          </a:p>
        </p:txBody>
      </p:sp>
      <p:sp>
        <p:nvSpPr>
          <p:cNvPr id="1115" name="Shape 1115"/>
          <p:cNvSpPr/>
          <p:nvPr/>
        </p:nvSpPr>
        <p:spPr>
          <a:xfrm>
            <a:off x="5163400" y="2025971"/>
            <a:ext cx="125700" cy="1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6" name="Shape 1116"/>
          <p:cNvSpPr/>
          <p:nvPr/>
        </p:nvSpPr>
        <p:spPr>
          <a:xfrm>
            <a:off x="6015605" y="1713953"/>
            <a:ext cx="125700" cy="1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17" name="Shape 1117"/>
          <p:cNvCxnSpPr/>
          <p:nvPr/>
        </p:nvCxnSpPr>
        <p:spPr>
          <a:xfrm rot="-5400000">
            <a:off x="5433455" y="1933821"/>
            <a:ext cx="312000" cy="852300"/>
          </a:xfrm>
          <a:prstGeom prst="curvedConnector3">
            <a:avLst>
              <a:gd name="adj1" fmla="val 27993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67960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R-CNN Problems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292500" y="1068834"/>
            <a:ext cx="7770300" cy="47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Slow at test-time: need to run full forward pass of CNN for each region proposal</a:t>
            </a:r>
            <a:br>
              <a:rPr lang="en" sz="2400"/>
            </a:br>
            <a:endParaRPr lang="en" sz="240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SVMs and regressors are post-hoc: CNN features not updated in response to SVMs and regressors</a:t>
            </a:r>
            <a:br>
              <a:rPr lang="en" sz="2400"/>
            </a:br>
            <a:endParaRPr lang="en" sz="240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Complex multistage training pipeline</a:t>
            </a:r>
          </a:p>
        </p:txBody>
      </p:sp>
    </p:spTree>
    <p:extLst>
      <p:ext uri="{BB962C8B-B14F-4D97-AF65-F5344CB8AC3E}">
        <p14:creationId xmlns:p14="http://schemas.microsoft.com/office/powerpoint/2010/main" val="23536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120875" y="93267"/>
            <a:ext cx="8911799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Simple Recipe for Classification + Localization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04625" y="862767"/>
            <a:ext cx="8452500" cy="11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Step 1</a:t>
            </a:r>
            <a:r>
              <a:rPr lang="en" sz="1800"/>
              <a:t>: Train (or download) a classification model (AlexNet, VGG, GoogLeNet)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910566"/>
            <a:ext cx="1494901" cy="14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5400000">
            <a:off x="16668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079224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345075" y="4038834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4641475" y="4038634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891875" y="4236433"/>
            <a:ext cx="1065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48950" y="29967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792574" y="50974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886224" y="3181366"/>
            <a:ext cx="1989025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Fully-connected layers</a:t>
            </a:r>
          </a:p>
        </p:txBody>
      </p:sp>
      <p:sp>
        <p:nvSpPr>
          <p:cNvPr id="226" name="Shape 226"/>
          <p:cNvSpPr/>
          <p:nvPr/>
        </p:nvSpPr>
        <p:spPr>
          <a:xfrm>
            <a:off x="5418725" y="4068834"/>
            <a:ext cx="106500" cy="1201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4753475" y="5253233"/>
            <a:ext cx="1437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228" name="Shape 228"/>
          <p:cNvCxnSpPr>
            <a:stCxn id="216" idx="3"/>
            <a:endCxn id="217" idx="2"/>
          </p:cNvCxnSpPr>
          <p:nvPr/>
        </p:nvCxnSpPr>
        <p:spPr>
          <a:xfrm>
            <a:off x="1708277" y="4611167"/>
            <a:ext cx="300223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9" name="Shape 229"/>
          <p:cNvCxnSpPr/>
          <p:nvPr/>
        </p:nvCxnSpPr>
        <p:spPr>
          <a:xfrm>
            <a:off x="27264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0" name="Shape 230"/>
          <p:cNvCxnSpPr/>
          <p:nvPr/>
        </p:nvCxnSpPr>
        <p:spPr>
          <a:xfrm>
            <a:off x="3970675" y="4611165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1" name="Shape 231"/>
          <p:cNvCxnSpPr/>
          <p:nvPr/>
        </p:nvCxnSpPr>
        <p:spPr>
          <a:xfrm>
            <a:off x="5047450" y="4611165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2" name="Shape 232"/>
          <p:cNvCxnSpPr/>
          <p:nvPr/>
        </p:nvCxnSpPr>
        <p:spPr>
          <a:xfrm>
            <a:off x="5711900" y="46010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3" name="Shape 233"/>
          <p:cNvSpPr txBox="1"/>
          <p:nvPr/>
        </p:nvSpPr>
        <p:spPr>
          <a:xfrm>
            <a:off x="6070251" y="4338633"/>
            <a:ext cx="1372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/>
          <a:srcRect t="3411"/>
          <a:stretch/>
        </p:blipFill>
        <p:spPr>
          <a:xfrm>
            <a:off x="6984527" y="1553482"/>
            <a:ext cx="2072820" cy="28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1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Shape 1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" y="1000125"/>
            <a:ext cx="6381448" cy="51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Shape 1131"/>
          <p:cNvSpPr txBox="1"/>
          <p:nvPr/>
        </p:nvSpPr>
        <p:spPr>
          <a:xfrm>
            <a:off x="6469600" y="5171234"/>
            <a:ext cx="2558700" cy="92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Girschick,</a:t>
            </a:r>
            <a:r>
              <a:rPr lang="en" sz="1100">
                <a:solidFill>
                  <a:schemeClr val="dk1"/>
                </a:solidFill>
              </a:rPr>
              <a:t> “Fast R-CNN”, ICCV 2015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/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  <p:sp>
        <p:nvSpPr>
          <p:cNvPr id="4" name="Shape 11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Fast R-CNN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9" y="2257130"/>
            <a:ext cx="8794242" cy="3977985"/>
          </a:xfrm>
          <a:prstGeom prst="rect">
            <a:avLst/>
          </a:prstGeom>
        </p:spPr>
      </p:pic>
      <p:sp>
        <p:nvSpPr>
          <p:cNvPr id="3" name="Shape 1137"/>
          <p:cNvSpPr txBox="1"/>
          <p:nvPr/>
        </p:nvSpPr>
        <p:spPr>
          <a:xfrm>
            <a:off x="6144683" y="824016"/>
            <a:ext cx="2785528" cy="15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R-CNN Problem #1</a:t>
            </a:r>
            <a:r>
              <a:rPr lang="en" dirty="0"/>
              <a:t>: </a:t>
            </a:r>
            <a:br>
              <a:rPr lang="en" dirty="0"/>
            </a:br>
            <a:r>
              <a:rPr lang="en" dirty="0"/>
              <a:t>Slow at test-time due to independent forward passes of the CNN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4" name="Shape 1139"/>
          <p:cNvSpPr txBox="1"/>
          <p:nvPr/>
        </p:nvSpPr>
        <p:spPr>
          <a:xfrm>
            <a:off x="798300" y="824016"/>
            <a:ext cx="2742568" cy="2358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Solution:</a:t>
            </a:r>
            <a:r>
              <a:rPr lang="en" sz="2000" dirty="0"/>
              <a:t> </a:t>
            </a:r>
            <a:br>
              <a:rPr lang="en" sz="2000" dirty="0"/>
            </a:br>
            <a:r>
              <a:rPr lang="en" sz="2000" dirty="0"/>
              <a:t>Share computation of convolutional layers between proposals for an image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sp>
        <p:nvSpPr>
          <p:cNvPr id="5" name="Shape 11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Fast R-CNN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" y="2142506"/>
            <a:ext cx="8870449" cy="3993226"/>
          </a:xfrm>
          <a:prstGeom prst="rect">
            <a:avLst/>
          </a:prstGeom>
        </p:spPr>
      </p:pic>
      <p:sp>
        <p:nvSpPr>
          <p:cNvPr id="3" name="Shape 11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Fast R-CNN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" y="2204682"/>
            <a:ext cx="8931414" cy="3985605"/>
          </a:xfrm>
          <a:prstGeom prst="rect">
            <a:avLst/>
          </a:prstGeom>
        </p:spPr>
      </p:pic>
      <p:sp>
        <p:nvSpPr>
          <p:cNvPr id="3" name="Shape 11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Fast R-CNN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23" y="1140031"/>
            <a:ext cx="4944420" cy="4973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Shape 1147"/>
          <p:cNvSpPr txBox="1"/>
          <p:nvPr/>
        </p:nvSpPr>
        <p:spPr>
          <a:xfrm>
            <a:off x="5403273" y="1023743"/>
            <a:ext cx="3515096" cy="58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R-CNN Problem #2</a:t>
            </a:r>
            <a:r>
              <a:rPr lang="en" sz="2000" dirty="0"/>
              <a:t>: </a:t>
            </a:r>
            <a:br>
              <a:rPr lang="en" sz="2000" dirty="0"/>
            </a:br>
            <a:r>
              <a:rPr lang="en" sz="2000" dirty="0"/>
              <a:t>Post-hoc training: CNN not updated in response to final classifiers and regressors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R-CNN Problem #3: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Complex training pipeline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Solution: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Just train the whole system end-to-end all at once!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48" name="Shape 1148"/>
          <p:cNvSpPr txBox="1"/>
          <p:nvPr/>
        </p:nvSpPr>
        <p:spPr>
          <a:xfrm>
            <a:off x="5499325" y="5588767"/>
            <a:ext cx="35841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  <p:sp>
        <p:nvSpPr>
          <p:cNvPr id="5" name="Shape 11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Fast R-CNN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13" y="5183119"/>
            <a:ext cx="5822185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pic>
        <p:nvPicPr>
          <p:cNvPr id="1155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2457449"/>
            <a:ext cx="1359372" cy="1241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/>
        </p:nvSpPr>
        <p:spPr>
          <a:xfrm>
            <a:off x="188725" y="3962333"/>
            <a:ext cx="1683600" cy="124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57" name="Shape 1157"/>
          <p:cNvSpPr/>
          <p:nvPr/>
        </p:nvSpPr>
        <p:spPr>
          <a:xfrm>
            <a:off x="539725" y="2457449"/>
            <a:ext cx="806399" cy="1241467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8" name="Shape 1158"/>
          <p:cNvSpPr/>
          <p:nvPr/>
        </p:nvSpPr>
        <p:spPr>
          <a:xfrm rot="5400000">
            <a:off x="1654872" y="2763568"/>
            <a:ext cx="1152801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9" name="Shape 1159"/>
          <p:cNvSpPr txBox="1"/>
          <p:nvPr/>
        </p:nvSpPr>
        <p:spPr>
          <a:xfrm>
            <a:off x="1512775" y="13609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2471726" y="4053501"/>
            <a:ext cx="190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437575" y="2370539"/>
            <a:ext cx="106500" cy="1503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7726125" y="2546117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7976525" y="2743916"/>
            <a:ext cx="1065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5" name="Shape 1165"/>
          <p:cNvSpPr txBox="1"/>
          <p:nvPr/>
        </p:nvSpPr>
        <p:spPr>
          <a:xfrm>
            <a:off x="6917625" y="1474183"/>
            <a:ext cx="17235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6289076" y="4053501"/>
            <a:ext cx="259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78"/>
          <p:cNvSpPr/>
          <p:nvPr/>
        </p:nvSpPr>
        <p:spPr>
          <a:xfrm>
            <a:off x="2949776" y="2276475"/>
            <a:ext cx="1359299" cy="1422441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5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188725" y="3962333"/>
            <a:ext cx="1683600" cy="124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76" name="Shape 1176"/>
          <p:cNvSpPr/>
          <p:nvPr/>
        </p:nvSpPr>
        <p:spPr>
          <a:xfrm rot="5400000">
            <a:off x="1647732" y="2756427"/>
            <a:ext cx="1167083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7" name="Shape 1177"/>
          <p:cNvSpPr txBox="1"/>
          <p:nvPr/>
        </p:nvSpPr>
        <p:spPr>
          <a:xfrm>
            <a:off x="1512775" y="13609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78" name="Shape 1178"/>
          <p:cNvSpPr/>
          <p:nvPr/>
        </p:nvSpPr>
        <p:spPr>
          <a:xfrm>
            <a:off x="2949776" y="2276475"/>
            <a:ext cx="1359299" cy="1422441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79" name="Shape 1179"/>
          <p:cNvSpPr txBox="1"/>
          <p:nvPr/>
        </p:nvSpPr>
        <p:spPr>
          <a:xfrm>
            <a:off x="2471726" y="4053501"/>
            <a:ext cx="190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80" name="Shape 1180"/>
          <p:cNvSpPr/>
          <p:nvPr/>
        </p:nvSpPr>
        <p:spPr>
          <a:xfrm>
            <a:off x="7437575" y="2370539"/>
            <a:ext cx="106500" cy="1503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7726125" y="2546117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7976525" y="2743916"/>
            <a:ext cx="1065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3" name="Shape 1183"/>
          <p:cNvSpPr txBox="1"/>
          <p:nvPr/>
        </p:nvSpPr>
        <p:spPr>
          <a:xfrm>
            <a:off x="6917625" y="1474183"/>
            <a:ext cx="17235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84" name="Shape 1184"/>
          <p:cNvSpPr/>
          <p:nvPr/>
        </p:nvSpPr>
        <p:spPr>
          <a:xfrm>
            <a:off x="3080726" y="2796716"/>
            <a:ext cx="548699" cy="812841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85" name="Shape 1185"/>
          <p:cNvCxnSpPr>
            <a:endCxn id="1184" idx="0"/>
          </p:cNvCxnSpPr>
          <p:nvPr/>
        </p:nvCxnSpPr>
        <p:spPr>
          <a:xfrm>
            <a:off x="899372" y="2266950"/>
            <a:ext cx="2455704" cy="529766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86" name="Shape 1186"/>
          <p:cNvSpPr txBox="1"/>
          <p:nvPr/>
        </p:nvSpPr>
        <p:spPr>
          <a:xfrm>
            <a:off x="3160626" y="967233"/>
            <a:ext cx="2323199" cy="6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region proposal onto conv feature map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6289076" y="4053501"/>
            <a:ext cx="259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2457449"/>
            <a:ext cx="1359372" cy="12414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157"/>
          <p:cNvSpPr/>
          <p:nvPr/>
        </p:nvSpPr>
        <p:spPr>
          <a:xfrm>
            <a:off x="539725" y="2457449"/>
            <a:ext cx="806399" cy="1241467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8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sp>
        <p:nvSpPr>
          <p:cNvPr id="1196" name="Shape 1196"/>
          <p:cNvSpPr txBox="1"/>
          <p:nvPr/>
        </p:nvSpPr>
        <p:spPr>
          <a:xfrm>
            <a:off x="188725" y="3962333"/>
            <a:ext cx="1683600" cy="124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99" name="Shape 1199"/>
          <p:cNvSpPr txBox="1"/>
          <p:nvPr/>
        </p:nvSpPr>
        <p:spPr>
          <a:xfrm>
            <a:off x="1512775" y="13609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00" name="Shape 1200"/>
          <p:cNvSpPr txBox="1"/>
          <p:nvPr/>
        </p:nvSpPr>
        <p:spPr>
          <a:xfrm>
            <a:off x="2471726" y="4053501"/>
            <a:ext cx="190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7575" y="2370539"/>
            <a:ext cx="106500" cy="1503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7726125" y="2546117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3" name="Shape 1203"/>
          <p:cNvSpPr/>
          <p:nvPr/>
        </p:nvSpPr>
        <p:spPr>
          <a:xfrm>
            <a:off x="7976525" y="2743916"/>
            <a:ext cx="1065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4" name="Shape 1204"/>
          <p:cNvSpPr txBox="1"/>
          <p:nvPr/>
        </p:nvSpPr>
        <p:spPr>
          <a:xfrm>
            <a:off x="6917625" y="1474183"/>
            <a:ext cx="17235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289076" y="4053501"/>
            <a:ext cx="259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14" name="Shape 1214"/>
          <p:cNvCxnSpPr>
            <a:endCxn id="1216" idx="1"/>
          </p:cNvCxnSpPr>
          <p:nvPr/>
        </p:nvCxnSpPr>
        <p:spPr>
          <a:xfrm rot="5400000" flipH="1" flipV="1">
            <a:off x="3390314" y="1584680"/>
            <a:ext cx="1219573" cy="1202948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6" name="Shape 1216"/>
          <p:cNvSpPr txBox="1"/>
          <p:nvPr/>
        </p:nvSpPr>
        <p:spPr>
          <a:xfrm>
            <a:off x="4601574" y="1246767"/>
            <a:ext cx="2048607" cy="65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Divide projected region into h x w grid</a:t>
            </a:r>
          </a:p>
        </p:txBody>
      </p:sp>
      <p:pic>
        <p:nvPicPr>
          <p:cNvPr id="27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2457449"/>
            <a:ext cx="1359372" cy="124146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157"/>
          <p:cNvSpPr/>
          <p:nvPr/>
        </p:nvSpPr>
        <p:spPr>
          <a:xfrm>
            <a:off x="539725" y="2457449"/>
            <a:ext cx="806399" cy="1241467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1176"/>
          <p:cNvSpPr/>
          <p:nvPr/>
        </p:nvSpPr>
        <p:spPr>
          <a:xfrm rot="5400000">
            <a:off x="1647732" y="2756427"/>
            <a:ext cx="1167083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1178"/>
          <p:cNvSpPr/>
          <p:nvPr/>
        </p:nvSpPr>
        <p:spPr>
          <a:xfrm>
            <a:off x="2949776" y="2276475"/>
            <a:ext cx="1359299" cy="1422441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1" name="Shape 1184"/>
          <p:cNvSpPr/>
          <p:nvPr/>
        </p:nvSpPr>
        <p:spPr>
          <a:xfrm>
            <a:off x="3080726" y="2796716"/>
            <a:ext cx="548699" cy="812841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Group 29"/>
          <p:cNvGrpSpPr/>
          <p:nvPr/>
        </p:nvGrpSpPr>
        <p:grpSpPr>
          <a:xfrm>
            <a:off x="3080726" y="2831911"/>
            <a:ext cx="537593" cy="777646"/>
            <a:chOff x="3116351" y="2795939"/>
            <a:chExt cx="537593" cy="982800"/>
          </a:xfrm>
        </p:grpSpPr>
        <p:cxnSp>
          <p:nvCxnSpPr>
            <p:cNvPr id="31" name="Shape 1206"/>
            <p:cNvCxnSpPr/>
            <p:nvPr/>
          </p:nvCxnSpPr>
          <p:spPr>
            <a:xfrm>
              <a:off x="32338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2" name="Shape 1207"/>
            <p:cNvCxnSpPr/>
            <p:nvPr/>
          </p:nvCxnSpPr>
          <p:spPr>
            <a:xfrm>
              <a:off x="334695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" name="Shape 1208"/>
            <p:cNvCxnSpPr/>
            <p:nvPr/>
          </p:nvCxnSpPr>
          <p:spPr>
            <a:xfrm>
              <a:off x="3475827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4" name="Shape 1209"/>
            <p:cNvCxnSpPr/>
            <p:nvPr/>
          </p:nvCxnSpPr>
          <p:spPr>
            <a:xfrm>
              <a:off x="35811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5" name="Shape 1210"/>
            <p:cNvCxnSpPr/>
            <p:nvPr/>
          </p:nvCxnSpPr>
          <p:spPr>
            <a:xfrm rot="10800000">
              <a:off x="3116351" y="3026873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6" name="Shape 1211"/>
            <p:cNvCxnSpPr/>
            <p:nvPr/>
          </p:nvCxnSpPr>
          <p:spPr>
            <a:xfrm rot="10800000">
              <a:off x="3116426" y="3255941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7" name="Shape 1212"/>
            <p:cNvCxnSpPr/>
            <p:nvPr/>
          </p:nvCxnSpPr>
          <p:spPr>
            <a:xfrm rot="10800000">
              <a:off x="3118445" y="3460400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8" name="Shape 1213"/>
            <p:cNvCxnSpPr/>
            <p:nvPr/>
          </p:nvCxnSpPr>
          <p:spPr>
            <a:xfrm rot="10800000">
              <a:off x="3116420" y="3611267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8380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88725" y="3962333"/>
            <a:ext cx="1683600" cy="124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1512775" y="13609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2471726" y="4053501"/>
            <a:ext cx="190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30" name="Shape 1230"/>
          <p:cNvSpPr/>
          <p:nvPr/>
        </p:nvSpPr>
        <p:spPr>
          <a:xfrm>
            <a:off x="7437575" y="2370539"/>
            <a:ext cx="106500" cy="1503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1" name="Shape 1231"/>
          <p:cNvSpPr/>
          <p:nvPr/>
        </p:nvSpPr>
        <p:spPr>
          <a:xfrm>
            <a:off x="7726125" y="2546117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2" name="Shape 1232"/>
          <p:cNvSpPr/>
          <p:nvPr/>
        </p:nvSpPr>
        <p:spPr>
          <a:xfrm>
            <a:off x="7976525" y="2743916"/>
            <a:ext cx="1065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6917625" y="1474183"/>
            <a:ext cx="17235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242" name="Shape 1242"/>
          <p:cNvSpPr/>
          <p:nvPr/>
        </p:nvSpPr>
        <p:spPr>
          <a:xfrm>
            <a:off x="5140912" y="2457449"/>
            <a:ext cx="1108500" cy="1252157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2" name="Shape 1252"/>
          <p:cNvSpPr txBox="1"/>
          <p:nvPr/>
        </p:nvSpPr>
        <p:spPr>
          <a:xfrm>
            <a:off x="4309076" y="1037467"/>
            <a:ext cx="1461599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Max-pool within each grid cell</a:t>
            </a:r>
          </a:p>
        </p:txBody>
      </p:sp>
      <p:cxnSp>
        <p:nvCxnSpPr>
          <p:cNvPr id="1253" name="Shape 1253"/>
          <p:cNvCxnSpPr>
            <a:endCxn id="1252" idx="1"/>
          </p:cNvCxnSpPr>
          <p:nvPr/>
        </p:nvCxnSpPr>
        <p:spPr>
          <a:xfrm rot="-5400000">
            <a:off x="3184625" y="1671615"/>
            <a:ext cx="1338400" cy="9105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55" name="Shape 1255"/>
          <p:cNvCxnSpPr>
            <a:stCxn id="1252" idx="3"/>
            <a:endCxn id="1242" idx="0"/>
          </p:cNvCxnSpPr>
          <p:nvPr/>
        </p:nvCxnSpPr>
        <p:spPr>
          <a:xfrm>
            <a:off x="5770675" y="1457667"/>
            <a:ext cx="220462" cy="999782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6" name="Shape 1256"/>
          <p:cNvSpPr txBox="1"/>
          <p:nvPr/>
        </p:nvSpPr>
        <p:spPr>
          <a:xfrm>
            <a:off x="4480471" y="4041125"/>
            <a:ext cx="190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6289076" y="4053501"/>
            <a:ext cx="259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8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2457449"/>
            <a:ext cx="1359372" cy="124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1157"/>
          <p:cNvSpPr/>
          <p:nvPr/>
        </p:nvSpPr>
        <p:spPr>
          <a:xfrm>
            <a:off x="539725" y="2457449"/>
            <a:ext cx="806399" cy="1241467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1176"/>
          <p:cNvSpPr/>
          <p:nvPr/>
        </p:nvSpPr>
        <p:spPr>
          <a:xfrm rot="5400000">
            <a:off x="1647732" y="2756427"/>
            <a:ext cx="1167083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178"/>
          <p:cNvSpPr/>
          <p:nvPr/>
        </p:nvSpPr>
        <p:spPr>
          <a:xfrm>
            <a:off x="2949776" y="2276475"/>
            <a:ext cx="1359299" cy="1422441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2" name="Shape 1184"/>
          <p:cNvSpPr/>
          <p:nvPr/>
        </p:nvSpPr>
        <p:spPr>
          <a:xfrm>
            <a:off x="3080726" y="2796716"/>
            <a:ext cx="548699" cy="812841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3" name="Group 42"/>
          <p:cNvGrpSpPr/>
          <p:nvPr/>
        </p:nvGrpSpPr>
        <p:grpSpPr>
          <a:xfrm>
            <a:off x="3080726" y="2831911"/>
            <a:ext cx="537593" cy="777646"/>
            <a:chOff x="3116351" y="2795939"/>
            <a:chExt cx="537593" cy="982800"/>
          </a:xfrm>
        </p:grpSpPr>
        <p:cxnSp>
          <p:nvCxnSpPr>
            <p:cNvPr id="44" name="Shape 1206"/>
            <p:cNvCxnSpPr/>
            <p:nvPr/>
          </p:nvCxnSpPr>
          <p:spPr>
            <a:xfrm>
              <a:off x="32338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5" name="Shape 1207"/>
            <p:cNvCxnSpPr/>
            <p:nvPr/>
          </p:nvCxnSpPr>
          <p:spPr>
            <a:xfrm>
              <a:off x="334695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6" name="Shape 1208"/>
            <p:cNvCxnSpPr/>
            <p:nvPr/>
          </p:nvCxnSpPr>
          <p:spPr>
            <a:xfrm>
              <a:off x="3475827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" name="Shape 1209"/>
            <p:cNvCxnSpPr/>
            <p:nvPr/>
          </p:nvCxnSpPr>
          <p:spPr>
            <a:xfrm>
              <a:off x="35811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8" name="Shape 1210"/>
            <p:cNvCxnSpPr/>
            <p:nvPr/>
          </p:nvCxnSpPr>
          <p:spPr>
            <a:xfrm rot="10800000">
              <a:off x="3116351" y="3026873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9" name="Shape 1211"/>
            <p:cNvCxnSpPr/>
            <p:nvPr/>
          </p:nvCxnSpPr>
          <p:spPr>
            <a:xfrm rot="10800000">
              <a:off x="3116426" y="3255941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0" name="Shape 1212"/>
            <p:cNvCxnSpPr/>
            <p:nvPr/>
          </p:nvCxnSpPr>
          <p:spPr>
            <a:xfrm rot="10800000">
              <a:off x="3118445" y="3460400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1" name="Shape 1213"/>
            <p:cNvCxnSpPr/>
            <p:nvPr/>
          </p:nvCxnSpPr>
          <p:spPr>
            <a:xfrm rot="10800000">
              <a:off x="3116420" y="3611267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52" name="Group 51"/>
          <p:cNvGrpSpPr/>
          <p:nvPr/>
        </p:nvGrpSpPr>
        <p:grpSpPr>
          <a:xfrm>
            <a:off x="5140912" y="3043861"/>
            <a:ext cx="537593" cy="667350"/>
            <a:chOff x="3116351" y="2795939"/>
            <a:chExt cx="537593" cy="982800"/>
          </a:xfrm>
        </p:grpSpPr>
        <p:cxnSp>
          <p:nvCxnSpPr>
            <p:cNvPr id="53" name="Shape 1206"/>
            <p:cNvCxnSpPr/>
            <p:nvPr/>
          </p:nvCxnSpPr>
          <p:spPr>
            <a:xfrm>
              <a:off x="32338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4" name="Shape 1207"/>
            <p:cNvCxnSpPr/>
            <p:nvPr/>
          </p:nvCxnSpPr>
          <p:spPr>
            <a:xfrm>
              <a:off x="334695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5" name="Shape 1208"/>
            <p:cNvCxnSpPr/>
            <p:nvPr/>
          </p:nvCxnSpPr>
          <p:spPr>
            <a:xfrm>
              <a:off x="3475827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6" name="Shape 1209"/>
            <p:cNvCxnSpPr/>
            <p:nvPr/>
          </p:nvCxnSpPr>
          <p:spPr>
            <a:xfrm>
              <a:off x="35811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7" name="Shape 1210"/>
            <p:cNvCxnSpPr/>
            <p:nvPr/>
          </p:nvCxnSpPr>
          <p:spPr>
            <a:xfrm rot="10800000">
              <a:off x="3116351" y="3026873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8" name="Shape 1211"/>
            <p:cNvCxnSpPr/>
            <p:nvPr/>
          </p:nvCxnSpPr>
          <p:spPr>
            <a:xfrm rot="10800000">
              <a:off x="3116426" y="3255941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9" name="Shape 1212"/>
            <p:cNvCxnSpPr/>
            <p:nvPr/>
          </p:nvCxnSpPr>
          <p:spPr>
            <a:xfrm rot="10800000">
              <a:off x="3118445" y="3460400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0" name="Shape 1213"/>
            <p:cNvCxnSpPr/>
            <p:nvPr/>
          </p:nvCxnSpPr>
          <p:spPr>
            <a:xfrm rot="10800000">
              <a:off x="3116420" y="3611267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21521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88" y="1621256"/>
            <a:ext cx="3638550" cy="3695700"/>
          </a:xfrm>
          <a:prstGeom prst="rect">
            <a:avLst/>
          </a:prstGeom>
        </p:spPr>
      </p:pic>
      <p:sp>
        <p:nvSpPr>
          <p:cNvPr id="3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</p:spTree>
    <p:extLst>
      <p:ext uri="{BB962C8B-B14F-4D97-AF65-F5344CB8AC3E}">
        <p14:creationId xmlns:p14="http://schemas.microsoft.com/office/powerpoint/2010/main" val="19912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/>
        </p:nvSpPr>
        <p:spPr>
          <a:xfrm>
            <a:off x="120875" y="93267"/>
            <a:ext cx="8911799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Simple Recipe for Classification + Localization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04625" y="862767"/>
            <a:ext cx="8452500" cy="11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2</a:t>
            </a:r>
            <a:r>
              <a:rPr lang="en" sz="1800"/>
              <a:t>: Attach new fully-connected “regression head” to the network</a:t>
            </a:r>
          </a:p>
        </p:txBody>
      </p:sp>
      <p:sp>
        <p:nvSpPr>
          <p:cNvPr id="242" name="Shape 242"/>
          <p:cNvSpPr/>
          <p:nvPr/>
        </p:nvSpPr>
        <p:spPr>
          <a:xfrm rot="5400000">
            <a:off x="1666849" y="4252217"/>
            <a:ext cx="14012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079224" y="4345164"/>
            <a:ext cx="8637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172726" y="5496434"/>
            <a:ext cx="1576199" cy="4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648950" y="29967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2792574" y="50974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47" name="Shape 247"/>
          <p:cNvCxnSpPr>
            <a:endCxn id="242" idx="2"/>
          </p:cNvCxnSpPr>
          <p:nvPr/>
        </p:nvCxnSpPr>
        <p:spPr>
          <a:xfrm>
            <a:off x="1708276" y="461116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8" name="Shape 248"/>
          <p:cNvCxnSpPr/>
          <p:nvPr/>
        </p:nvCxnSpPr>
        <p:spPr>
          <a:xfrm>
            <a:off x="2726400" y="4668432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49" name="Shape 249"/>
          <p:cNvGrpSpPr/>
          <p:nvPr/>
        </p:nvGrpSpPr>
        <p:grpSpPr>
          <a:xfrm>
            <a:off x="4472600" y="1562333"/>
            <a:ext cx="1852243" cy="1940841"/>
            <a:chOff x="4238657" y="1062230"/>
            <a:chExt cx="2619493" cy="2058594"/>
          </a:xfrm>
        </p:grpSpPr>
        <p:sp>
          <p:nvSpPr>
            <p:cNvPr id="250" name="Shape 250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58" name="Shape 258"/>
          <p:cNvGrpSpPr/>
          <p:nvPr/>
        </p:nvGrpSpPr>
        <p:grpSpPr>
          <a:xfrm>
            <a:off x="4472600" y="3910568"/>
            <a:ext cx="2030693" cy="1940841"/>
            <a:chOff x="4238657" y="1062230"/>
            <a:chExt cx="2871861" cy="2058593"/>
          </a:xfrm>
        </p:grpSpPr>
        <p:sp>
          <p:nvSpPr>
            <p:cNvPr id="259" name="Shape 259"/>
            <p:cNvSpPr/>
            <p:nvPr/>
          </p:nvSpPr>
          <p:spPr>
            <a:xfrm>
              <a:off x="4317748" y="1119224"/>
              <a:ext cx="27396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267" name="Shape 267"/>
          <p:cNvCxnSpPr>
            <a:stCxn id="243" idx="5"/>
            <a:endCxn id="250" idx="1"/>
          </p:cNvCxnSpPr>
          <p:nvPr/>
        </p:nvCxnSpPr>
        <p:spPr>
          <a:xfrm rot="10800000" flipH="1">
            <a:off x="3942924" y="2559564"/>
            <a:ext cx="585600" cy="1982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8" name="Shape 268"/>
          <p:cNvCxnSpPr>
            <a:stCxn id="243" idx="5"/>
            <a:endCxn id="259" idx="1"/>
          </p:cNvCxnSpPr>
          <p:nvPr/>
        </p:nvCxnSpPr>
        <p:spPr>
          <a:xfrm>
            <a:off x="3942924" y="4541964"/>
            <a:ext cx="585600" cy="36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9" name="Shape 269"/>
          <p:cNvSpPr txBox="1"/>
          <p:nvPr/>
        </p:nvSpPr>
        <p:spPr>
          <a:xfrm>
            <a:off x="6452450" y="2168149"/>
            <a:ext cx="1935299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“Classification head”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618151" y="4516367"/>
            <a:ext cx="1935299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“Regression head”</a:t>
            </a:r>
          </a:p>
        </p:txBody>
      </p:sp>
      <p:pic>
        <p:nvPicPr>
          <p:cNvPr id="35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6" y="3910566"/>
            <a:ext cx="1494901" cy="1401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3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sp>
        <p:nvSpPr>
          <p:cNvPr id="1266" name="Shape 1266"/>
          <p:cNvSpPr txBox="1"/>
          <p:nvPr/>
        </p:nvSpPr>
        <p:spPr>
          <a:xfrm>
            <a:off x="188725" y="3962333"/>
            <a:ext cx="1683600" cy="124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69" name="Shape 1269"/>
          <p:cNvSpPr txBox="1"/>
          <p:nvPr/>
        </p:nvSpPr>
        <p:spPr>
          <a:xfrm>
            <a:off x="1512775" y="1360900"/>
            <a:ext cx="14370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70" name="Shape 1270"/>
          <p:cNvSpPr txBox="1"/>
          <p:nvPr/>
        </p:nvSpPr>
        <p:spPr>
          <a:xfrm>
            <a:off x="2471726" y="4053501"/>
            <a:ext cx="190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71" name="Shape 1271"/>
          <p:cNvSpPr/>
          <p:nvPr/>
        </p:nvSpPr>
        <p:spPr>
          <a:xfrm>
            <a:off x="7437575" y="2370539"/>
            <a:ext cx="106500" cy="1503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7726125" y="2546117"/>
            <a:ext cx="106500" cy="1152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7976525" y="2743916"/>
            <a:ext cx="1065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4" name="Shape 1274"/>
          <p:cNvSpPr txBox="1"/>
          <p:nvPr/>
        </p:nvSpPr>
        <p:spPr>
          <a:xfrm>
            <a:off x="6917625" y="1474183"/>
            <a:ext cx="1723500" cy="7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4309075" y="1037467"/>
            <a:ext cx="19800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 back propagate similar to max pooling</a:t>
            </a:r>
          </a:p>
        </p:txBody>
      </p:sp>
      <p:cxnSp>
        <p:nvCxnSpPr>
          <p:cNvPr id="1296" name="Shape 1296"/>
          <p:cNvCxnSpPr>
            <a:stCxn id="1293" idx="3"/>
          </p:cNvCxnSpPr>
          <p:nvPr/>
        </p:nvCxnSpPr>
        <p:spPr>
          <a:xfrm flipH="1">
            <a:off x="5981875" y="1457665"/>
            <a:ext cx="307200" cy="819600"/>
          </a:xfrm>
          <a:prstGeom prst="curvedConnector4">
            <a:avLst>
              <a:gd name="adj1" fmla="val -77515"/>
              <a:gd name="adj2" fmla="val 7563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297" name="Shape 1297"/>
          <p:cNvSpPr txBox="1"/>
          <p:nvPr/>
        </p:nvSpPr>
        <p:spPr>
          <a:xfrm>
            <a:off x="4480471" y="4041125"/>
            <a:ext cx="190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6289076" y="4053501"/>
            <a:ext cx="25979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8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2457449"/>
            <a:ext cx="1359372" cy="124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1157"/>
          <p:cNvSpPr/>
          <p:nvPr/>
        </p:nvSpPr>
        <p:spPr>
          <a:xfrm>
            <a:off x="539725" y="2457449"/>
            <a:ext cx="806399" cy="1241467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1242"/>
          <p:cNvSpPr/>
          <p:nvPr/>
        </p:nvSpPr>
        <p:spPr>
          <a:xfrm>
            <a:off x="5140912" y="2457449"/>
            <a:ext cx="1108500" cy="1252157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176"/>
          <p:cNvSpPr/>
          <p:nvPr/>
        </p:nvSpPr>
        <p:spPr>
          <a:xfrm rot="5400000">
            <a:off x="1647732" y="2756427"/>
            <a:ext cx="1167083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1178"/>
          <p:cNvSpPr/>
          <p:nvPr/>
        </p:nvSpPr>
        <p:spPr>
          <a:xfrm>
            <a:off x="2949776" y="2276475"/>
            <a:ext cx="1359299" cy="1422441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3" name="Shape 1184"/>
          <p:cNvSpPr/>
          <p:nvPr/>
        </p:nvSpPr>
        <p:spPr>
          <a:xfrm>
            <a:off x="3080726" y="2796716"/>
            <a:ext cx="548699" cy="812841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" name="Group 43"/>
          <p:cNvGrpSpPr/>
          <p:nvPr/>
        </p:nvGrpSpPr>
        <p:grpSpPr>
          <a:xfrm>
            <a:off x="3080726" y="2831911"/>
            <a:ext cx="537593" cy="777646"/>
            <a:chOff x="3116351" y="2795939"/>
            <a:chExt cx="537593" cy="982800"/>
          </a:xfrm>
        </p:grpSpPr>
        <p:cxnSp>
          <p:nvCxnSpPr>
            <p:cNvPr id="45" name="Shape 1206"/>
            <p:cNvCxnSpPr/>
            <p:nvPr/>
          </p:nvCxnSpPr>
          <p:spPr>
            <a:xfrm>
              <a:off x="32338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6" name="Shape 1207"/>
            <p:cNvCxnSpPr/>
            <p:nvPr/>
          </p:nvCxnSpPr>
          <p:spPr>
            <a:xfrm>
              <a:off x="334695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" name="Shape 1208"/>
            <p:cNvCxnSpPr/>
            <p:nvPr/>
          </p:nvCxnSpPr>
          <p:spPr>
            <a:xfrm>
              <a:off x="3475827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8" name="Shape 1209"/>
            <p:cNvCxnSpPr/>
            <p:nvPr/>
          </p:nvCxnSpPr>
          <p:spPr>
            <a:xfrm>
              <a:off x="35811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9" name="Shape 1210"/>
            <p:cNvCxnSpPr/>
            <p:nvPr/>
          </p:nvCxnSpPr>
          <p:spPr>
            <a:xfrm rot="10800000">
              <a:off x="3116351" y="3026873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0" name="Shape 1211"/>
            <p:cNvCxnSpPr/>
            <p:nvPr/>
          </p:nvCxnSpPr>
          <p:spPr>
            <a:xfrm rot="10800000">
              <a:off x="3116426" y="3255941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1" name="Shape 1212"/>
            <p:cNvCxnSpPr/>
            <p:nvPr/>
          </p:nvCxnSpPr>
          <p:spPr>
            <a:xfrm rot="10800000">
              <a:off x="3118445" y="3460400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2" name="Shape 1213"/>
            <p:cNvCxnSpPr/>
            <p:nvPr/>
          </p:nvCxnSpPr>
          <p:spPr>
            <a:xfrm rot="10800000">
              <a:off x="3116420" y="3611267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53" name="Group 52"/>
          <p:cNvGrpSpPr/>
          <p:nvPr/>
        </p:nvGrpSpPr>
        <p:grpSpPr>
          <a:xfrm>
            <a:off x="5140912" y="3043861"/>
            <a:ext cx="537593" cy="667350"/>
            <a:chOff x="3116351" y="2795939"/>
            <a:chExt cx="537593" cy="982800"/>
          </a:xfrm>
        </p:grpSpPr>
        <p:cxnSp>
          <p:nvCxnSpPr>
            <p:cNvPr id="54" name="Shape 1206"/>
            <p:cNvCxnSpPr/>
            <p:nvPr/>
          </p:nvCxnSpPr>
          <p:spPr>
            <a:xfrm>
              <a:off x="32338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5" name="Shape 1207"/>
            <p:cNvCxnSpPr/>
            <p:nvPr/>
          </p:nvCxnSpPr>
          <p:spPr>
            <a:xfrm>
              <a:off x="334695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6" name="Shape 1208"/>
            <p:cNvCxnSpPr/>
            <p:nvPr/>
          </p:nvCxnSpPr>
          <p:spPr>
            <a:xfrm>
              <a:off x="3475827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7" name="Shape 1209"/>
            <p:cNvCxnSpPr/>
            <p:nvPr/>
          </p:nvCxnSpPr>
          <p:spPr>
            <a:xfrm>
              <a:off x="3581102" y="2795939"/>
              <a:ext cx="0" cy="98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8" name="Shape 1210"/>
            <p:cNvCxnSpPr/>
            <p:nvPr/>
          </p:nvCxnSpPr>
          <p:spPr>
            <a:xfrm rot="10800000">
              <a:off x="3116351" y="3026873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9" name="Shape 1211"/>
            <p:cNvCxnSpPr/>
            <p:nvPr/>
          </p:nvCxnSpPr>
          <p:spPr>
            <a:xfrm rot="10800000">
              <a:off x="3116426" y="3255941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0" name="Shape 1212"/>
            <p:cNvCxnSpPr/>
            <p:nvPr/>
          </p:nvCxnSpPr>
          <p:spPr>
            <a:xfrm rot="10800000">
              <a:off x="3118445" y="3460400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1" name="Shape 1213"/>
            <p:cNvCxnSpPr/>
            <p:nvPr/>
          </p:nvCxnSpPr>
          <p:spPr>
            <a:xfrm rot="10800000">
              <a:off x="3116420" y="3611267"/>
              <a:ext cx="535499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cxnSp>
        <p:nvCxnSpPr>
          <p:cNvPr id="1294" name="Shape 1294"/>
          <p:cNvCxnSpPr>
            <a:endCxn id="1293" idx="1"/>
          </p:cNvCxnSpPr>
          <p:nvPr/>
        </p:nvCxnSpPr>
        <p:spPr>
          <a:xfrm rot="-5400000">
            <a:off x="3184625" y="1671615"/>
            <a:ext cx="1338400" cy="9105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0656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6525"/>
              </p:ext>
            </p:extLst>
          </p:nvPr>
        </p:nvGraphicFramePr>
        <p:xfrm>
          <a:off x="1524000" y="1095444"/>
          <a:ext cx="21238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4243475375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26864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38331"/>
              </p:ext>
            </p:extLst>
          </p:nvPr>
        </p:nvGraphicFramePr>
        <p:xfrm>
          <a:off x="5272391" y="1461204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4105072" y="1605064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98245"/>
              </p:ext>
            </p:extLst>
          </p:nvPr>
        </p:nvGraphicFramePr>
        <p:xfrm>
          <a:off x="1524000" y="3183648"/>
          <a:ext cx="2123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97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6525"/>
              </p:ext>
            </p:extLst>
          </p:nvPr>
        </p:nvGraphicFramePr>
        <p:xfrm>
          <a:off x="1524000" y="1095444"/>
          <a:ext cx="21238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4243475375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26864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514536"/>
              </p:ext>
            </p:extLst>
          </p:nvPr>
        </p:nvGraphicFramePr>
        <p:xfrm>
          <a:off x="5272391" y="1461204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4105072" y="1605064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98245"/>
              </p:ext>
            </p:extLst>
          </p:nvPr>
        </p:nvGraphicFramePr>
        <p:xfrm>
          <a:off x="1524000" y="3183648"/>
          <a:ext cx="2123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524000" y="1095444"/>
            <a:ext cx="1061936" cy="731520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4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6525"/>
              </p:ext>
            </p:extLst>
          </p:nvPr>
        </p:nvGraphicFramePr>
        <p:xfrm>
          <a:off x="1524000" y="1095444"/>
          <a:ext cx="21238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4243475375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26864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817767"/>
              </p:ext>
            </p:extLst>
          </p:nvPr>
        </p:nvGraphicFramePr>
        <p:xfrm>
          <a:off x="5272391" y="1461204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4105072" y="1605064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98245"/>
              </p:ext>
            </p:extLst>
          </p:nvPr>
        </p:nvGraphicFramePr>
        <p:xfrm>
          <a:off x="1524000" y="3183648"/>
          <a:ext cx="2123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585936" y="1095444"/>
            <a:ext cx="1061936" cy="731520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85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6525"/>
              </p:ext>
            </p:extLst>
          </p:nvPr>
        </p:nvGraphicFramePr>
        <p:xfrm>
          <a:off x="1524000" y="1095444"/>
          <a:ext cx="21238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4243475375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26864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509096"/>
              </p:ext>
            </p:extLst>
          </p:nvPr>
        </p:nvGraphicFramePr>
        <p:xfrm>
          <a:off x="5272391" y="1461204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4105072" y="1605064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98245"/>
              </p:ext>
            </p:extLst>
          </p:nvPr>
        </p:nvGraphicFramePr>
        <p:xfrm>
          <a:off x="1524000" y="3183648"/>
          <a:ext cx="2123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7" name="右箭头 6"/>
          <p:cNvSpPr/>
          <p:nvPr/>
        </p:nvSpPr>
        <p:spPr>
          <a:xfrm>
            <a:off x="4105072" y="3424137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27174"/>
              </p:ext>
            </p:extLst>
          </p:nvPr>
        </p:nvGraphicFramePr>
        <p:xfrm>
          <a:off x="5398851" y="3291840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524000" y="1838527"/>
            <a:ext cx="1061936" cy="731520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8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6525"/>
              </p:ext>
            </p:extLst>
          </p:nvPr>
        </p:nvGraphicFramePr>
        <p:xfrm>
          <a:off x="1524000" y="1095444"/>
          <a:ext cx="21238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4243475375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26864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11149"/>
              </p:ext>
            </p:extLst>
          </p:nvPr>
        </p:nvGraphicFramePr>
        <p:xfrm>
          <a:off x="5272391" y="1461204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4105072" y="1605064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98245"/>
              </p:ext>
            </p:extLst>
          </p:nvPr>
        </p:nvGraphicFramePr>
        <p:xfrm>
          <a:off x="1524000" y="3183648"/>
          <a:ext cx="2123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585936" y="1813141"/>
            <a:ext cx="1061936" cy="731520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0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6525"/>
              </p:ext>
            </p:extLst>
          </p:nvPr>
        </p:nvGraphicFramePr>
        <p:xfrm>
          <a:off x="1524000" y="1095444"/>
          <a:ext cx="21238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4243475375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26864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03356"/>
              </p:ext>
            </p:extLst>
          </p:nvPr>
        </p:nvGraphicFramePr>
        <p:xfrm>
          <a:off x="5272391" y="1461204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4105072" y="1605064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98245"/>
              </p:ext>
            </p:extLst>
          </p:nvPr>
        </p:nvGraphicFramePr>
        <p:xfrm>
          <a:off x="1524000" y="3183648"/>
          <a:ext cx="2123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7" name="右箭头 6"/>
          <p:cNvSpPr/>
          <p:nvPr/>
        </p:nvSpPr>
        <p:spPr>
          <a:xfrm>
            <a:off x="4105072" y="3424137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932583"/>
              </p:ext>
            </p:extLst>
          </p:nvPr>
        </p:nvGraphicFramePr>
        <p:xfrm>
          <a:off x="5398851" y="3291840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524000" y="3227747"/>
            <a:ext cx="1061936" cy="731520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6525"/>
              </p:ext>
            </p:extLst>
          </p:nvPr>
        </p:nvGraphicFramePr>
        <p:xfrm>
          <a:off x="1524000" y="1095444"/>
          <a:ext cx="21238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4243475375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26864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4105072" y="1605064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98245"/>
              </p:ext>
            </p:extLst>
          </p:nvPr>
        </p:nvGraphicFramePr>
        <p:xfrm>
          <a:off x="1524000" y="3183648"/>
          <a:ext cx="2123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7" name="右箭头 6"/>
          <p:cNvSpPr/>
          <p:nvPr/>
        </p:nvSpPr>
        <p:spPr>
          <a:xfrm>
            <a:off x="4105072" y="3424137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346455"/>
              </p:ext>
            </p:extLst>
          </p:nvPr>
        </p:nvGraphicFramePr>
        <p:xfrm>
          <a:off x="5398851" y="3291840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585936" y="3159544"/>
            <a:ext cx="1061936" cy="731520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275952"/>
              </p:ext>
            </p:extLst>
          </p:nvPr>
        </p:nvGraphicFramePr>
        <p:xfrm>
          <a:off x="5272391" y="1461204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2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6525"/>
              </p:ext>
            </p:extLst>
          </p:nvPr>
        </p:nvGraphicFramePr>
        <p:xfrm>
          <a:off x="1524000" y="1095444"/>
          <a:ext cx="21238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4243475375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26864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4105072" y="1605064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98245"/>
              </p:ext>
            </p:extLst>
          </p:nvPr>
        </p:nvGraphicFramePr>
        <p:xfrm>
          <a:off x="1524000" y="3183648"/>
          <a:ext cx="2123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7" name="右箭头 6"/>
          <p:cNvSpPr/>
          <p:nvPr/>
        </p:nvSpPr>
        <p:spPr>
          <a:xfrm>
            <a:off x="4105072" y="3424137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001302"/>
              </p:ext>
            </p:extLst>
          </p:nvPr>
        </p:nvGraphicFramePr>
        <p:xfrm>
          <a:off x="5398851" y="3291840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524000" y="3891064"/>
            <a:ext cx="1061936" cy="389864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275952"/>
              </p:ext>
            </p:extLst>
          </p:nvPr>
        </p:nvGraphicFramePr>
        <p:xfrm>
          <a:off x="5272391" y="1461204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6525"/>
              </p:ext>
            </p:extLst>
          </p:nvPr>
        </p:nvGraphicFramePr>
        <p:xfrm>
          <a:off x="1524000" y="1095444"/>
          <a:ext cx="21238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4243475375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26864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4105072" y="1605064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1223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Fast R-CNN: Region of Interest Pooling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198245"/>
              </p:ext>
            </p:extLst>
          </p:nvPr>
        </p:nvGraphicFramePr>
        <p:xfrm>
          <a:off x="1524000" y="3183648"/>
          <a:ext cx="2123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68">
                  <a:extLst>
                    <a:ext uri="{9D8B030D-6E8A-4147-A177-3AD203B41FA5}">
                      <a16:colId xmlns:a16="http://schemas.microsoft.com/office/drawing/2014/main" val="931275705"/>
                    </a:ext>
                  </a:extLst>
                </a:gridCol>
                <a:gridCol w="530968">
                  <a:extLst>
                    <a:ext uri="{9D8B030D-6E8A-4147-A177-3AD203B41FA5}">
                      <a16:colId xmlns:a16="http://schemas.microsoft.com/office/drawing/2014/main" val="1000235978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2789440628"/>
                    </a:ext>
                  </a:extLst>
                </a:gridCol>
              </a:tblGrid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5328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07320"/>
                  </a:ext>
                </a:extLst>
              </a:tr>
              <a:tr h="3438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1516"/>
                  </a:ext>
                </a:extLst>
              </a:tr>
            </a:tbl>
          </a:graphicData>
        </a:graphic>
      </p:graphicFrame>
      <p:sp>
        <p:nvSpPr>
          <p:cNvPr id="7" name="右箭头 6"/>
          <p:cNvSpPr/>
          <p:nvPr/>
        </p:nvSpPr>
        <p:spPr>
          <a:xfrm>
            <a:off x="4105072" y="3424137"/>
            <a:ext cx="836579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902152"/>
              </p:ext>
            </p:extLst>
          </p:nvPr>
        </p:nvGraphicFramePr>
        <p:xfrm>
          <a:off x="5398851" y="3291840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585936" y="3891064"/>
            <a:ext cx="1061936" cy="389864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275952"/>
              </p:ext>
            </p:extLst>
          </p:nvPr>
        </p:nvGraphicFramePr>
        <p:xfrm>
          <a:off x="5272391" y="1461204"/>
          <a:ext cx="19260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9">
                  <a:extLst>
                    <a:ext uri="{9D8B030D-6E8A-4147-A177-3AD203B41FA5}">
                      <a16:colId xmlns:a16="http://schemas.microsoft.com/office/drawing/2014/main" val="2739771968"/>
                    </a:ext>
                  </a:extLst>
                </a:gridCol>
                <a:gridCol w="963039">
                  <a:extLst>
                    <a:ext uri="{9D8B030D-6E8A-4147-A177-3AD203B41FA5}">
                      <a16:colId xmlns:a16="http://schemas.microsoft.com/office/drawing/2014/main" val="4223585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7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1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961"/>
  <p:tag name="KSO_WM_UNIT_TYPE" val="f"/>
  <p:tag name="KSO_WM_UNIT_INDEX" val="1"/>
  <p:tag name="KSO_WM_UNIT_ID" val="custom20182961_19*f*1"/>
  <p:tag name="KSO_WM_UNIT_LAYERLEVEL" val="1"/>
  <p:tag name="KSO_WM_UNIT_VALUE" val="132"/>
  <p:tag name="KSO_WM_UNIT_HIGHLIGHT" val="0"/>
  <p:tag name="KSO_WM_UNIT_COMPATIBLE" val="0"/>
  <p:tag name="KSO_WM_UNIT_CLEAR" val="0"/>
  <p:tag name="KSO_WM_UNIT_PRESET_TEXT_INDEX" val="6"/>
  <p:tag name="KSO_WM_UNIT_PRESET_TEXT_LEN" val="70"/>
  <p:tag name="KSO_WM_BEAUTIFY_FLAG" val="#wm#"/>
  <p:tag name="KSO_WM_TAG_VERSION" val="1.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54539</TotalTime>
  <Words>3863</Words>
  <Application>Microsoft Office PowerPoint</Application>
  <PresentationFormat>全屏显示(4:3)</PresentationFormat>
  <Paragraphs>1147</Paragraphs>
  <Slides>147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147</vt:i4>
      </vt:variant>
    </vt:vector>
  </HeadingPairs>
  <TitlesOfParts>
    <vt:vector size="162" baseType="lpstr">
      <vt:lpstr>-apple-system</vt:lpstr>
      <vt:lpstr>Helvetica Neue</vt:lpstr>
      <vt:lpstr>PingFang SC</vt:lpstr>
      <vt:lpstr>等线</vt:lpstr>
      <vt:lpstr>方正舒体</vt:lpstr>
      <vt:lpstr>仿宋</vt:lpstr>
      <vt:lpstr>楷体</vt:lpstr>
      <vt:lpstr>宋体</vt:lpstr>
      <vt:lpstr>Arial</vt:lpstr>
      <vt:lpstr>Calibri</vt:lpstr>
      <vt:lpstr>Consolas</vt:lpstr>
      <vt:lpstr>Franklin Gothic Book</vt:lpstr>
      <vt:lpstr>Verdana</vt:lpstr>
      <vt:lpstr>Wingdings 2</vt:lpstr>
      <vt:lpstr>Clarity</vt:lpstr>
      <vt:lpstr>CN:CST31209:  Deep Learning and Big Data Intelligence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图像分割的评价指标</vt:lpstr>
      <vt:lpstr>图像分割的评价指标</vt:lpstr>
      <vt:lpstr>PowerPoint 演示文稿</vt:lpstr>
      <vt:lpstr>PowerPoint 演示文稿</vt:lpstr>
      <vt:lpstr>Dice系数: </vt:lpstr>
      <vt:lpstr>PowerPoint 演示文稿</vt:lpstr>
      <vt:lpstr>IOU:重叠度(Intersection of Union)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Huasha Zhao</dc:creator>
  <cp:lastModifiedBy>Alice</cp:lastModifiedBy>
  <cp:revision>1358</cp:revision>
  <cp:lastPrinted>2013-04-04T21:00:55Z</cp:lastPrinted>
  <dcterms:created xsi:type="dcterms:W3CDTF">2013-04-18T21:29:50Z</dcterms:created>
  <dcterms:modified xsi:type="dcterms:W3CDTF">2022-04-20T08:24:20Z</dcterms:modified>
</cp:coreProperties>
</file>